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8"/>
  </p:notesMasterIdLst>
  <p:handoutMasterIdLst>
    <p:handoutMasterId r:id="rId19"/>
  </p:handoutMasterIdLst>
  <p:sldIdLst>
    <p:sldId id="256" r:id="rId2"/>
    <p:sldId id="394" r:id="rId3"/>
    <p:sldId id="402" r:id="rId4"/>
    <p:sldId id="403" r:id="rId5"/>
    <p:sldId id="409" r:id="rId6"/>
    <p:sldId id="375" r:id="rId7"/>
    <p:sldId id="400" r:id="rId8"/>
    <p:sldId id="397" r:id="rId9"/>
    <p:sldId id="396" r:id="rId10"/>
    <p:sldId id="398" r:id="rId11"/>
    <p:sldId id="401" r:id="rId12"/>
    <p:sldId id="406" r:id="rId13"/>
    <p:sldId id="407" r:id="rId14"/>
    <p:sldId id="410" r:id="rId15"/>
    <p:sldId id="399" r:id="rId16"/>
    <p:sldId id="411" r:id="rId17"/>
  </p:sldIdLst>
  <p:sldSz cx="10160000" cy="5715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ED1"/>
    <a:srgbClr val="AFBAC9"/>
    <a:srgbClr val="B4BECC"/>
    <a:srgbClr val="C1C9D5"/>
    <a:srgbClr val="D4D7DE"/>
    <a:srgbClr val="FFFF00"/>
    <a:srgbClr val="76C5EF"/>
    <a:srgbClr val="C52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77748" autoAdjust="0"/>
  </p:normalViewPr>
  <p:slideViewPr>
    <p:cSldViewPr snapToGrid="0" snapToObjects="1">
      <p:cViewPr varScale="1">
        <p:scale>
          <a:sx n="36" d="100"/>
          <a:sy n="36" d="100"/>
        </p:scale>
        <p:origin x="616" y="36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FDCB7E84-B3E7-4487-B18A-1409DBB37883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56196B18-DB85-4813-82D1-26876A2FA3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15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EA80A25B-1FA2-B848-936C-88AF34686E33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169C0895-6820-F34C-A9D2-13557063C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poste.fr/particulier/veiller-sur-mes-parent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0895-6820-F34C-A9D2-13557063C06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26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C0895-6820-F34C-A9D2-13557063C0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92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0895-6820-F34C-A9D2-13557063C0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8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0895-6820-F34C-A9D2-13557063C06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69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USPS play a role in contact tracing in future pandemics? Post Offices</a:t>
            </a:r>
            <a:r>
              <a:rPr lang="en-US" baseline="0" dirty="0" smtClean="0"/>
              <a:t> as wellness hubs?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0895-6820-F34C-A9D2-13557063C06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71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0895-6820-F34C-A9D2-13557063C06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23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0895-6820-F34C-A9D2-13557063C06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19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0895-6820-F34C-A9D2-13557063C06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2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C0895-6820-F34C-A9D2-13557063C0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6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C0895-6820-F34C-A9D2-13557063C0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1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C0895-6820-F34C-A9D2-13557063C0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3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C0895-6820-F34C-A9D2-13557063C0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0895-6820-F34C-A9D2-13557063C0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C0895-6820-F34C-A9D2-13557063C0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32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0895-6820-F34C-A9D2-13557063C06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43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French program. Photo: </a:t>
            </a:r>
            <a:r>
              <a:rPr lang="en-US" sz="1800" i="1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Veiller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sur </a:t>
            </a:r>
            <a:r>
              <a:rPr lang="en-US" sz="1800" i="1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mes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parents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French program</a:t>
            </a:r>
          </a:p>
          <a:p>
            <a:endParaRPr lang="en-US" sz="1800" i="1" u="sng" dirty="0">
              <a:solidFill>
                <a:srgbClr val="0563C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C0895-6820-F34C-A9D2-13557063C0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206624"/>
            <a:ext cx="3968750" cy="350837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2644" y="-771"/>
            <a:ext cx="10162644" cy="571577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07905" y="1442003"/>
            <a:ext cx="6276248" cy="1003589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346975" y="2059105"/>
            <a:ext cx="7234590" cy="27438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5"/>
            <a:ext cx="2286000" cy="38986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5"/>
            <a:ext cx="6688667" cy="38986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644" y="-771"/>
            <a:ext cx="10162644" cy="571577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ight Triangle 6"/>
          <p:cNvSpPr/>
          <p:nvPr/>
        </p:nvSpPr>
        <p:spPr>
          <a:xfrm>
            <a:off x="1" y="2206624"/>
            <a:ext cx="3968750" cy="350837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10443" y="1438948"/>
            <a:ext cx="6278880" cy="1006258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351280" y="2056920"/>
            <a:ext cx="7233920" cy="274320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3556000" cy="30937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240" y="914400"/>
            <a:ext cx="3556000" cy="30937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14400"/>
            <a:ext cx="3556000" cy="4572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167" y="1418207"/>
            <a:ext cx="3556000" cy="259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2240" y="914400"/>
            <a:ext cx="3556000" cy="4572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2240" y="1418207"/>
            <a:ext cx="3556000" cy="259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206624"/>
            <a:ext cx="3968750" cy="350837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ight Triangle 17"/>
          <p:cNvSpPr/>
          <p:nvPr/>
        </p:nvSpPr>
        <p:spPr>
          <a:xfrm rot="5400000">
            <a:off x="1434043" y="-1434043"/>
            <a:ext cx="5715000" cy="8583087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72144" y="1313420"/>
            <a:ext cx="5791200" cy="907856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7283" y="2182427"/>
            <a:ext cx="4230866" cy="27705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42171" y="1877822"/>
            <a:ext cx="6438622" cy="519429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254253" y="0"/>
            <a:ext cx="7905750" cy="5715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206624"/>
            <a:ext cx="3968750" cy="350837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1" y="4206875"/>
            <a:ext cx="3968750" cy="15081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45774" y="1431252"/>
            <a:ext cx="6096000" cy="722870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70535" y="1817108"/>
            <a:ext cx="6773939" cy="61722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646" y="4208861"/>
            <a:ext cx="3971397" cy="150614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2644" y="4209411"/>
            <a:ext cx="10162644" cy="150559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356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17190"/>
            <a:ext cx="8356600" cy="2983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23520" y="4892040"/>
            <a:ext cx="2418080" cy="167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349" y="5237602"/>
            <a:ext cx="524933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487" y="5142352"/>
            <a:ext cx="558800" cy="41910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1983767"/>
            <a:ext cx="9144001" cy="1010440"/>
          </a:xfrm>
          <a:solidFill>
            <a:srgbClr val="308ED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PEOPLE’S POSTAL 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7104" y="2994207"/>
            <a:ext cx="3465791" cy="923330"/>
          </a:xfrm>
          <a:prstGeom prst="rect">
            <a:avLst/>
          </a:prstGeom>
          <a:solidFill>
            <a:srgbClr val="C52A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Sarah Anderson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Institute for Policy Studies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March 16, 2021</a:t>
            </a:r>
          </a:p>
        </p:txBody>
      </p:sp>
      <p:pic>
        <p:nvPicPr>
          <p:cNvPr id="7" name="Picture 6" descr="A Grand Alliance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6" y="437436"/>
            <a:ext cx="3848100" cy="732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4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ronavirus and The (Possible) Expansion of Vote-By-Mai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94" y="938986"/>
            <a:ext cx="7625788" cy="428950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95;p45">
            <a:extLst>
              <a:ext uri="{FF2B5EF4-FFF2-40B4-BE49-F238E27FC236}">
                <a16:creationId xmlns:a16="http://schemas.microsoft.com/office/drawing/2014/main" xmlns="" id="{E4FDFFC4-E1D7-4F08-AD86-A75B0DBC2F56}"/>
              </a:ext>
            </a:extLst>
          </p:cNvPr>
          <p:cNvSpPr txBox="1">
            <a:spLocks noGrp="1"/>
          </p:cNvSpPr>
          <p:nvPr/>
        </p:nvSpPr>
        <p:spPr>
          <a:xfrm>
            <a:off x="346333" y="287471"/>
            <a:ext cx="9467333" cy="651515"/>
          </a:xfrm>
          <a:prstGeom prst="rect">
            <a:avLst/>
          </a:prstGeom>
          <a:solidFill>
            <a:srgbClr val="308ED1"/>
          </a:solidFill>
        </p:spPr>
        <p:txBody>
          <a:bodyPr spcFirstLastPara="1" vert="horz" wrap="square" lIns="101583" tIns="101583" rIns="101583" bIns="101583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Protect our democracy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644"/>
            <a:ext cx="8356600" cy="298320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Narrowing the digital divide</a:t>
            </a:r>
            <a:endParaRPr lang="en-US" dirty="0"/>
          </a:p>
          <a:p>
            <a:endParaRPr lang="en-US" dirty="0"/>
          </a:p>
        </p:txBody>
      </p:sp>
      <p:sp>
        <p:nvSpPr>
          <p:cNvPr id="2" name="Google Shape;295;p45">
            <a:extLst>
              <a:ext uri="{FF2B5EF4-FFF2-40B4-BE49-F238E27FC236}">
                <a16:creationId xmlns:a16="http://schemas.microsoft.com/office/drawing/2014/main" xmlns="" id="{01B4A912-8487-4749-9BC3-DE658098B178}"/>
              </a:ext>
            </a:extLst>
          </p:cNvPr>
          <p:cNvSpPr txBox="1">
            <a:spLocks noGrp="1"/>
          </p:cNvSpPr>
          <p:nvPr/>
        </p:nvSpPr>
        <p:spPr>
          <a:xfrm>
            <a:off x="346333" y="287471"/>
            <a:ext cx="9467333" cy="651515"/>
          </a:xfrm>
          <a:prstGeom prst="rect">
            <a:avLst/>
          </a:prstGeom>
          <a:solidFill>
            <a:srgbClr val="308ED1"/>
          </a:solidFill>
        </p:spPr>
        <p:txBody>
          <a:bodyPr spcFirstLastPara="1" vert="horz" wrap="square" lIns="101583" tIns="101583" rIns="101583" bIns="101583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NARROW THE DIGITAL DIVIDE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87" y="938986"/>
            <a:ext cx="6349026" cy="42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45">
            <a:extLst>
              <a:ext uri="{FF2B5EF4-FFF2-40B4-BE49-F238E27FC236}">
                <a16:creationId xmlns:a16="http://schemas.microsoft.com/office/drawing/2014/main" xmlns="" id="{01B4A912-8487-4749-9BC3-DE658098B178}"/>
              </a:ext>
            </a:extLst>
          </p:cNvPr>
          <p:cNvSpPr txBox="1">
            <a:spLocks noGrp="1"/>
          </p:cNvSpPr>
          <p:nvPr/>
        </p:nvSpPr>
        <p:spPr>
          <a:xfrm>
            <a:off x="346333" y="287471"/>
            <a:ext cx="9467333" cy="651515"/>
          </a:xfrm>
          <a:prstGeom prst="rect">
            <a:avLst/>
          </a:prstGeom>
          <a:solidFill>
            <a:srgbClr val="308ED1"/>
          </a:solidFill>
        </p:spPr>
        <p:txBody>
          <a:bodyPr spcFirstLastPara="1" vert="horz" wrap="square" lIns="101583" tIns="101583" rIns="101583" bIns="101583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Support good jobs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01D36219-B296-46A6-9842-03F89009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86" y="938986"/>
            <a:ext cx="7667091" cy="42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5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644"/>
            <a:ext cx="8356600" cy="298320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Narrowing the digital divide</a:t>
            </a:r>
            <a:endParaRPr lang="en-US" dirty="0"/>
          </a:p>
          <a:p>
            <a:endParaRPr lang="en-US" dirty="0"/>
          </a:p>
        </p:txBody>
      </p:sp>
      <p:sp>
        <p:nvSpPr>
          <p:cNvPr id="2" name="Google Shape;295;p45">
            <a:extLst>
              <a:ext uri="{FF2B5EF4-FFF2-40B4-BE49-F238E27FC236}">
                <a16:creationId xmlns:a16="http://schemas.microsoft.com/office/drawing/2014/main" xmlns="" id="{01B4A912-8487-4749-9BC3-DE658098B178}"/>
              </a:ext>
            </a:extLst>
          </p:cNvPr>
          <p:cNvSpPr txBox="1">
            <a:spLocks noGrp="1"/>
          </p:cNvSpPr>
          <p:nvPr/>
        </p:nvSpPr>
        <p:spPr>
          <a:xfrm>
            <a:off x="346333" y="287471"/>
            <a:ext cx="9467333" cy="651515"/>
          </a:xfrm>
          <a:prstGeom prst="rect">
            <a:avLst/>
          </a:prstGeom>
          <a:solidFill>
            <a:srgbClr val="308ED1"/>
          </a:solidFill>
        </p:spPr>
        <p:txBody>
          <a:bodyPr spcFirstLastPara="1" vert="horz" wrap="square" lIns="101583" tIns="101583" rIns="101583" bIns="101583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Protect public health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7170" name="Picture 2" descr="SoloHealth Enters Agreement with Department of Health &amp; Human Services to  Promote the New Healthcare Insurance Marketplace">
            <a:extLst>
              <a:ext uri="{FF2B5EF4-FFF2-40B4-BE49-F238E27FC236}">
                <a16:creationId xmlns:a16="http://schemas.microsoft.com/office/drawing/2014/main" xmlns="" id="{2E11D11B-6096-4C3C-87D4-5386A529F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37" y="938986"/>
            <a:ext cx="2588986" cy="426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FA80100A-585A-403F-B2FE-C8D51319E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3" y="1085851"/>
            <a:ext cx="6186737" cy="41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0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45">
            <a:extLst>
              <a:ext uri="{FF2B5EF4-FFF2-40B4-BE49-F238E27FC236}">
                <a16:creationId xmlns:a16="http://schemas.microsoft.com/office/drawing/2014/main" xmlns="" id="{680A68E4-58BD-4FEF-8596-C738AEF72246}"/>
              </a:ext>
            </a:extLst>
          </p:cNvPr>
          <p:cNvSpPr txBox="1">
            <a:spLocks noGrp="1"/>
          </p:cNvSpPr>
          <p:nvPr/>
        </p:nvSpPr>
        <p:spPr>
          <a:xfrm>
            <a:off x="346333" y="287471"/>
            <a:ext cx="9467333" cy="651515"/>
          </a:xfrm>
          <a:prstGeom prst="rect">
            <a:avLst/>
          </a:prstGeom>
          <a:solidFill>
            <a:srgbClr val="308ED1"/>
          </a:solidFill>
        </p:spPr>
        <p:txBody>
          <a:bodyPr spcFirstLastPara="1" vert="horz" wrap="square" lIns="101583" tIns="101583" rIns="101583" bIns="101583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en-US" sz="2500" dirty="0">
                <a:solidFill>
                  <a:schemeClr val="bg1"/>
                </a:solidFill>
              </a:rPr>
              <a:t>affordable delivery for small businesses &amp;  consumers</a:t>
            </a:r>
            <a:endParaRPr sz="2500" dirty="0">
              <a:solidFill>
                <a:schemeClr val="bg1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4394EA71-EA27-44DD-B033-B7BB4367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63" y="938986"/>
            <a:ext cx="7171871" cy="43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2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lmart Ups the Ante in Grocery Delivery Compet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23" y="938986"/>
            <a:ext cx="7529332" cy="425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95;p45">
            <a:extLst>
              <a:ext uri="{FF2B5EF4-FFF2-40B4-BE49-F238E27FC236}">
                <a16:creationId xmlns:a16="http://schemas.microsoft.com/office/drawing/2014/main" xmlns="" id="{680A68E4-58BD-4FEF-8596-C738AEF72246}"/>
              </a:ext>
            </a:extLst>
          </p:cNvPr>
          <p:cNvSpPr txBox="1">
            <a:spLocks noGrp="1"/>
          </p:cNvSpPr>
          <p:nvPr/>
        </p:nvSpPr>
        <p:spPr>
          <a:xfrm>
            <a:off x="346333" y="287471"/>
            <a:ext cx="9467333" cy="651515"/>
          </a:xfrm>
          <a:prstGeom prst="rect">
            <a:avLst/>
          </a:prstGeom>
          <a:solidFill>
            <a:srgbClr val="308ED1"/>
          </a:solidFill>
        </p:spPr>
        <p:txBody>
          <a:bodyPr spcFirstLastPara="1" vert="horz" wrap="square" lIns="101583" tIns="101583" rIns="101583" bIns="101583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Support food security and local producers </a:t>
            </a:r>
          </a:p>
          <a:p>
            <a:pPr algn="ctr"/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9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985" y="1284512"/>
            <a:ext cx="8542215" cy="375641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en-US" b="0" dirty="0" smtClean="0"/>
          </a:p>
          <a:p>
            <a:pPr marL="0" indent="0"/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WHAT YOU CAN DO: </a:t>
            </a:r>
          </a:p>
          <a:p>
            <a:pPr marL="0" indent="0"/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paper </a:t>
            </a:r>
            <a:r>
              <a:rPr lang="en-US" sz="6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(included with your conference reminder email). </a:t>
            </a:r>
          </a:p>
          <a:p>
            <a:pPr marL="514350" indent="-514350">
              <a:buAutoNum type="arabicPeriod"/>
            </a:pPr>
            <a:endParaRPr lang="en-US" sz="6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Share your thoughts</a:t>
            </a:r>
            <a:r>
              <a:rPr lang="en-US" sz="6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breakout sessions over the next few days.</a:t>
            </a:r>
          </a:p>
          <a:p>
            <a:pPr marL="514350" indent="-514350">
              <a:buAutoNum type="arabicPeriod"/>
            </a:pPr>
            <a:endParaRPr lang="en-US" sz="6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Submit written comments</a:t>
            </a:r>
            <a:r>
              <a:rPr lang="en-US" sz="6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Brianw@ips-dc.org</a:t>
            </a:r>
            <a:r>
              <a:rPr lang="en-US" sz="6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(deadline: April 1)</a:t>
            </a:r>
          </a:p>
          <a:p>
            <a:pPr marL="514350" indent="-514350">
              <a:buAutoNum type="arabicPeriod"/>
            </a:pPr>
            <a:endParaRPr lang="en-US" sz="6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Stay connected</a:t>
            </a:r>
            <a:r>
              <a:rPr lang="en-US" sz="6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by signing up for news and alerts: info@agrandalliance.org</a:t>
            </a:r>
          </a:p>
          <a:p>
            <a:pPr marL="514350" indent="-514350">
              <a:buAutoNum type="arabicPeriod"/>
            </a:pPr>
            <a:endParaRPr lang="en-US" sz="62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a launch event and organize collectively </a:t>
            </a:r>
            <a:r>
              <a:rPr lang="en-US" sz="6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around the agenda.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95;p45">
            <a:extLst>
              <a:ext uri="{FF2B5EF4-FFF2-40B4-BE49-F238E27FC236}">
                <a16:creationId xmlns:a16="http://schemas.microsoft.com/office/drawing/2014/main" xmlns="" id="{680A68E4-58BD-4FEF-8596-C738AEF72246}"/>
              </a:ext>
            </a:extLst>
          </p:cNvPr>
          <p:cNvSpPr txBox="1">
            <a:spLocks noGrp="1"/>
          </p:cNvSpPr>
          <p:nvPr/>
        </p:nvSpPr>
        <p:spPr>
          <a:xfrm>
            <a:off x="346333" y="287471"/>
            <a:ext cx="9467333" cy="651515"/>
          </a:xfrm>
          <a:prstGeom prst="rect">
            <a:avLst/>
          </a:prstGeom>
          <a:solidFill>
            <a:srgbClr val="308ED1"/>
          </a:solidFill>
        </p:spPr>
        <p:txBody>
          <a:bodyPr spcFirstLastPara="1" vert="horz" wrap="square" lIns="101583" tIns="101583" rIns="101583" bIns="101583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Building and winning a people’s postal agenda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4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0FF6AE-E426-4DE1-8FC8-335C9D87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95;p45">
            <a:extLst>
              <a:ext uri="{FF2B5EF4-FFF2-40B4-BE49-F238E27FC236}">
                <a16:creationId xmlns:a16="http://schemas.microsoft.com/office/drawing/2014/main" xmlns="" id="{C29F49CE-0EA2-4D87-B1F8-BC273D24D195}"/>
              </a:ext>
            </a:extLst>
          </p:cNvPr>
          <p:cNvSpPr txBox="1">
            <a:spLocks noGrp="1"/>
          </p:cNvSpPr>
          <p:nvPr/>
        </p:nvSpPr>
        <p:spPr>
          <a:xfrm>
            <a:off x="346333" y="287471"/>
            <a:ext cx="9467333" cy="651515"/>
          </a:xfrm>
          <a:prstGeom prst="rect">
            <a:avLst/>
          </a:prstGeom>
          <a:solidFill>
            <a:srgbClr val="308ED1"/>
          </a:solidFill>
        </p:spPr>
        <p:txBody>
          <a:bodyPr spcFirstLastPara="1" vert="horz" wrap="square" lIns="101583" tIns="101583" rIns="101583" bIns="101583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postal service has long been a driver of innovation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BE88C89-AFF5-4F9B-9ABB-9EEDA963634F}"/>
              </a:ext>
            </a:extLst>
          </p:cNvPr>
          <p:cNvSpPr txBox="1">
            <a:spLocks/>
          </p:cNvSpPr>
          <p:nvPr/>
        </p:nvSpPr>
        <p:spPr>
          <a:xfrm>
            <a:off x="346333" y="1013640"/>
            <a:ext cx="3111431" cy="3861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/>
          </a:p>
          <a:p>
            <a:pPr marL="0" indent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1897: rural free delivery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knit rural and urban communities together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expanded markets and grew the economy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1026" name="Picture 2" descr="Rural-Free Delivery | FamilyTree.com">
            <a:extLst>
              <a:ext uri="{FF2B5EF4-FFF2-40B4-BE49-F238E27FC236}">
                <a16:creationId xmlns:a16="http://schemas.microsoft.com/office/drawing/2014/main" xmlns="" id="{AB21887E-14CC-4500-9B8E-A4860F8BE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55" y="938986"/>
            <a:ext cx="6335011" cy="404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5B412F-DAE0-4A7C-A6A6-B98EB3B6D8AA}"/>
              </a:ext>
            </a:extLst>
          </p:cNvPr>
          <p:cNvSpPr txBox="1"/>
          <p:nvPr/>
        </p:nvSpPr>
        <p:spPr>
          <a:xfrm>
            <a:off x="555171" y="1136159"/>
            <a:ext cx="33800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Created the mail-order catalog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Laid the foundation for today’s e-commerce. 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Google Shape;295;p45">
            <a:extLst>
              <a:ext uri="{FF2B5EF4-FFF2-40B4-BE49-F238E27FC236}">
                <a16:creationId xmlns:a16="http://schemas.microsoft.com/office/drawing/2014/main" xmlns="" id="{F35BDF77-ABE4-4360-B7CB-F6F0C898FC4E}"/>
              </a:ext>
            </a:extLst>
          </p:cNvPr>
          <p:cNvSpPr txBox="1">
            <a:spLocks noGrp="1"/>
          </p:cNvSpPr>
          <p:nvPr/>
        </p:nvSpPr>
        <p:spPr>
          <a:xfrm>
            <a:off x="411767" y="203070"/>
            <a:ext cx="9467333" cy="651515"/>
          </a:xfrm>
          <a:prstGeom prst="rect">
            <a:avLst/>
          </a:prstGeom>
          <a:solidFill>
            <a:srgbClr val="308ED1"/>
          </a:solidFill>
        </p:spPr>
        <p:txBody>
          <a:bodyPr spcFirstLastPara="1" vert="horz" wrap="square" lIns="101583" tIns="101583" rIns="101583" bIns="101583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1913: Parcel Post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C29B1847-A6A8-4D3F-930C-4C60AD208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8" y="852656"/>
            <a:ext cx="5894614" cy="453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F9941-F56E-428F-9D59-0880AF30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295;p45">
            <a:extLst>
              <a:ext uri="{FF2B5EF4-FFF2-40B4-BE49-F238E27FC236}">
                <a16:creationId xmlns:a16="http://schemas.microsoft.com/office/drawing/2014/main" xmlns="" id="{DB75BC06-01A3-43B2-9461-8D09C9818573}"/>
              </a:ext>
            </a:extLst>
          </p:cNvPr>
          <p:cNvSpPr txBox="1">
            <a:spLocks noGrp="1"/>
          </p:cNvSpPr>
          <p:nvPr/>
        </p:nvSpPr>
        <p:spPr>
          <a:xfrm>
            <a:off x="346333" y="287471"/>
            <a:ext cx="9467333" cy="651515"/>
          </a:xfrm>
          <a:prstGeom prst="rect">
            <a:avLst/>
          </a:prstGeom>
          <a:solidFill>
            <a:srgbClr val="308ED1"/>
          </a:solidFill>
        </p:spPr>
        <p:txBody>
          <a:bodyPr spcFirstLastPara="1" vert="horz" wrap="square" lIns="101583" tIns="101583" rIns="101583" bIns="101583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1918: air mail service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8800BB-5AB1-430C-8543-2159002E7E6B}"/>
              </a:ext>
            </a:extLst>
          </p:cNvPr>
          <p:cNvSpPr txBox="1"/>
          <p:nvPr/>
        </p:nvSpPr>
        <p:spPr>
          <a:xfrm>
            <a:off x="472340" y="1223235"/>
            <a:ext cx="2379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Sped up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deliveries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Laid the foundation for the commercial aviation industry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D823790-1BD8-4342-86E4-F173DFE3A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76" y="918435"/>
            <a:ext cx="6459276" cy="45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F9941-F56E-428F-9D59-0880AF30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295;p45">
            <a:extLst>
              <a:ext uri="{FF2B5EF4-FFF2-40B4-BE49-F238E27FC236}">
                <a16:creationId xmlns:a16="http://schemas.microsoft.com/office/drawing/2014/main" xmlns="" id="{DB75BC06-01A3-43B2-9461-8D09C9818573}"/>
              </a:ext>
            </a:extLst>
          </p:cNvPr>
          <p:cNvSpPr txBox="1">
            <a:spLocks noGrp="1"/>
          </p:cNvSpPr>
          <p:nvPr/>
        </p:nvSpPr>
        <p:spPr>
          <a:xfrm>
            <a:off x="346333" y="287471"/>
            <a:ext cx="9467333" cy="651515"/>
          </a:xfrm>
          <a:prstGeom prst="rect">
            <a:avLst/>
          </a:prstGeom>
          <a:solidFill>
            <a:srgbClr val="308ED1"/>
          </a:solidFill>
        </p:spPr>
        <p:txBody>
          <a:bodyPr spcFirstLastPara="1" vert="horz" wrap="square" lIns="101583" tIns="101583" rIns="101583" bIns="101583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WHERE DO WE WANT TO GO in the 21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century? 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6" name="Picture 2" descr="Pony Express Rider">
            <a:extLst>
              <a:ext uri="{FF2B5EF4-FFF2-40B4-BE49-F238E27FC236}">
                <a16:creationId xmlns:a16="http://schemas.microsoft.com/office/drawing/2014/main" xmlns="" id="{A164B949-76B6-4848-B021-FA563EBCC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86" y="938986"/>
            <a:ext cx="6142718" cy="41411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34" y="917190"/>
            <a:ext cx="6352178" cy="2665982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Google Shape;295;p45">
            <a:extLst>
              <a:ext uri="{FF2B5EF4-FFF2-40B4-BE49-F238E27FC236}">
                <a16:creationId xmlns:a16="http://schemas.microsoft.com/office/drawing/2014/main" xmlns="" id="{4364ADB5-1672-41B6-B92C-88A621CD0575}"/>
              </a:ext>
            </a:extLst>
          </p:cNvPr>
          <p:cNvSpPr txBox="1">
            <a:spLocks noGrp="1"/>
          </p:cNvSpPr>
          <p:nvPr/>
        </p:nvSpPr>
        <p:spPr>
          <a:xfrm>
            <a:off x="346334" y="287471"/>
            <a:ext cx="9467333" cy="651515"/>
          </a:xfrm>
          <a:prstGeom prst="rect">
            <a:avLst/>
          </a:prstGeom>
          <a:solidFill>
            <a:srgbClr val="308ED1"/>
          </a:solidFill>
        </p:spPr>
        <p:txBody>
          <a:bodyPr spcFirstLastPara="1" vert="horz" wrap="square" lIns="101583" tIns="101583" rIns="101583" bIns="101583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en-US" dirty="0" err="1">
                <a:solidFill>
                  <a:schemeClr val="bg1"/>
                </a:solidFill>
              </a:rPr>
              <a:t>ProvidE</a:t>
            </a:r>
            <a:r>
              <a:rPr lang="en-US" dirty="0">
                <a:solidFill>
                  <a:schemeClr val="bg1"/>
                </a:solidFill>
              </a:rPr>
              <a:t> affordable financial services 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28" name="Picture 4" descr="Americans without bank accounts must wait for federal che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05" y="938986"/>
            <a:ext cx="65722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0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396" y="401898"/>
            <a:ext cx="8356600" cy="29832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Making our economy more sustainable </a:t>
            </a:r>
          </a:p>
          <a:p>
            <a:endParaRPr lang="en-US" dirty="0"/>
          </a:p>
        </p:txBody>
      </p:sp>
      <p:sp>
        <p:nvSpPr>
          <p:cNvPr id="5" name="AutoShape 4" descr="What Do Solar Panels Cost and Are They Worth It? - NerdWall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ow to Make Your Roof Ready for Solar Panels - Perth Roofing &amp; Gutt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4" b="13279"/>
          <a:stretch/>
        </p:blipFill>
        <p:spPr bwMode="auto">
          <a:xfrm>
            <a:off x="5079999" y="1516185"/>
            <a:ext cx="4456521" cy="28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5;p45">
            <a:extLst>
              <a:ext uri="{FF2B5EF4-FFF2-40B4-BE49-F238E27FC236}">
                <a16:creationId xmlns:a16="http://schemas.microsoft.com/office/drawing/2014/main" xmlns="" id="{D4720B7C-1440-4EEB-B431-869D183D8466}"/>
              </a:ext>
            </a:extLst>
          </p:cNvPr>
          <p:cNvSpPr txBox="1">
            <a:spLocks noGrp="1"/>
          </p:cNvSpPr>
          <p:nvPr/>
        </p:nvSpPr>
        <p:spPr>
          <a:xfrm>
            <a:off x="346333" y="287471"/>
            <a:ext cx="9467333" cy="651515"/>
          </a:xfrm>
          <a:prstGeom prst="rect">
            <a:avLst/>
          </a:prstGeom>
          <a:solidFill>
            <a:srgbClr val="308ED1"/>
          </a:solidFill>
        </p:spPr>
        <p:txBody>
          <a:bodyPr spcFirstLastPara="1" vert="horz" wrap="square" lIns="101583" tIns="101583" rIns="101583" bIns="101583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Shift to a clean renewable energy economy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EF41EC5-4E7B-46B5-AB10-A28678714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7" y="1516185"/>
            <a:ext cx="4313346" cy="28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5E86FE6-9503-4254-8107-1328499CB177}"/>
              </a:ext>
            </a:extLst>
          </p:cNvPr>
          <p:cNvSpPr/>
          <p:nvPr/>
        </p:nvSpPr>
        <p:spPr>
          <a:xfrm rot="21348463">
            <a:off x="2320332" y="3385045"/>
            <a:ext cx="1257300" cy="269342"/>
          </a:xfrm>
          <a:prstGeom prst="rect">
            <a:avLst/>
          </a:prstGeom>
          <a:solidFill>
            <a:srgbClr val="AF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45">
            <a:extLst>
              <a:ext uri="{FF2B5EF4-FFF2-40B4-BE49-F238E27FC236}">
                <a16:creationId xmlns:a16="http://schemas.microsoft.com/office/drawing/2014/main" xmlns="" id="{5E5631F3-8FD6-48A9-9318-A01F3DB2C513}"/>
              </a:ext>
            </a:extLst>
          </p:cNvPr>
          <p:cNvSpPr txBox="1">
            <a:spLocks noGrp="1"/>
          </p:cNvSpPr>
          <p:nvPr/>
        </p:nvSpPr>
        <p:spPr>
          <a:xfrm>
            <a:off x="346333" y="287471"/>
            <a:ext cx="9467333" cy="651515"/>
          </a:xfrm>
          <a:prstGeom prst="rect">
            <a:avLst/>
          </a:prstGeom>
          <a:solidFill>
            <a:srgbClr val="308ED1"/>
          </a:solidFill>
        </p:spPr>
        <p:txBody>
          <a:bodyPr spcFirstLastPara="1" vert="horz" wrap="square" lIns="101583" tIns="101583" rIns="101583" bIns="101583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Make communities safer and governments smarter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7D23A3-E574-40AE-B54D-233F869BD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801" y="1102123"/>
            <a:ext cx="4695688" cy="44312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68D6B9-DB10-4280-B2A0-5F26809787C7}"/>
              </a:ext>
            </a:extLst>
          </p:cNvPr>
          <p:cNvSpPr txBox="1"/>
          <p:nvPr/>
        </p:nvSpPr>
        <p:spPr>
          <a:xfrm>
            <a:off x="2873829" y="1270299"/>
            <a:ext cx="260667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Postal vehicles collect air quality data with exterior sensors as they drive along their normal routes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A0DB8E-EF8B-4FC1-8C6B-7F09589F8E73}"/>
              </a:ext>
            </a:extLst>
          </p:cNvPr>
          <p:cNvSpPr txBox="1"/>
          <p:nvPr/>
        </p:nvSpPr>
        <p:spPr>
          <a:xfrm>
            <a:off x="4216854" y="2638804"/>
            <a:ext cx="126365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This data is sent back to the city</a:t>
            </a:r>
          </a:p>
        </p:txBody>
      </p:sp>
    </p:spTree>
    <p:extLst>
      <p:ext uri="{BB962C8B-B14F-4D97-AF65-F5344CB8AC3E}">
        <p14:creationId xmlns:p14="http://schemas.microsoft.com/office/powerpoint/2010/main" val="18803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axing the Wealthy to Pay for Universal Home Care - Inequality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Google Shape;295;p45">
            <a:extLst>
              <a:ext uri="{FF2B5EF4-FFF2-40B4-BE49-F238E27FC236}">
                <a16:creationId xmlns:a16="http://schemas.microsoft.com/office/drawing/2014/main" xmlns="" id="{9BBDE2B1-05C4-475D-82EB-B29A430DA12F}"/>
              </a:ext>
            </a:extLst>
          </p:cNvPr>
          <p:cNvSpPr txBox="1">
            <a:spLocks noGrp="1"/>
          </p:cNvSpPr>
          <p:nvPr/>
        </p:nvSpPr>
        <p:spPr>
          <a:xfrm>
            <a:off x="346333" y="287471"/>
            <a:ext cx="9467333" cy="651515"/>
          </a:xfrm>
          <a:prstGeom prst="rect">
            <a:avLst/>
          </a:prstGeom>
          <a:solidFill>
            <a:srgbClr val="308ED1"/>
          </a:solidFill>
        </p:spPr>
        <p:txBody>
          <a:bodyPr spcFirstLastPara="1" vert="horz" wrap="square" lIns="101583" tIns="101583" rIns="101583" bIns="101583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Strengthen our care infrastructure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AutoShape 2" descr="Amusing Offering: Watch over my Parents (Veiller sur mes Parents) -  Designerly Thoughts From Yosef">
            <a:extLst>
              <a:ext uri="{FF2B5EF4-FFF2-40B4-BE49-F238E27FC236}">
                <a16:creationId xmlns:a16="http://schemas.microsoft.com/office/drawing/2014/main" xmlns="" id="{31ABEDDD-DA99-48B5-88D7-5B067D4035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Amusing Offering: Watch over my Parents (Veiller sur mes Parents) -  Designerly Thoughts From Yosef">
            <a:extLst>
              <a:ext uri="{FF2B5EF4-FFF2-40B4-BE49-F238E27FC236}">
                <a16:creationId xmlns:a16="http://schemas.microsoft.com/office/drawing/2014/main" xmlns="" id="{C6DEF7DF-48F4-47A8-AFD3-1F7AA300A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20" y="938986"/>
            <a:ext cx="6601958" cy="43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20190</TotalTime>
  <Words>286</Words>
  <Application>Microsoft Office PowerPoint</Application>
  <PresentationFormat>Custom</PresentationFormat>
  <Paragraphs>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Domestic Workers Alliance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Williams</dc:creator>
  <cp:lastModifiedBy>Microsoft account</cp:lastModifiedBy>
  <cp:revision>507</cp:revision>
  <cp:lastPrinted>2019-10-24T21:41:40Z</cp:lastPrinted>
  <dcterms:created xsi:type="dcterms:W3CDTF">2015-05-10T14:17:38Z</dcterms:created>
  <dcterms:modified xsi:type="dcterms:W3CDTF">2021-03-18T16:59:21Z</dcterms:modified>
</cp:coreProperties>
</file>