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1397" r:id="rId5"/>
    <p:sldId id="1647" r:id="rId6"/>
    <p:sldId id="1636" r:id="rId7"/>
    <p:sldId id="1637" r:id="rId8"/>
    <p:sldId id="1638" r:id="rId9"/>
    <p:sldId id="1649" r:id="rId10"/>
    <p:sldId id="1639" r:id="rId11"/>
    <p:sldId id="1648" r:id="rId12"/>
    <p:sldId id="1641" r:id="rId13"/>
    <p:sldId id="1642" r:id="rId14"/>
    <p:sldId id="1644" r:id="rId15"/>
    <p:sldId id="1646" r:id="rId16"/>
  </p:sldIdLst>
  <p:sldSz cx="10160000" cy="5715000"/>
  <p:notesSz cx="7102475" cy="9388475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nf" initials="Cnf" lastIdx="3" clrIdx="0"/>
  <p:cmAuthor id="1" name="Kurnik, Julia" initials="KJ" lastIdx="19" clrIdx="1">
    <p:extLst>
      <p:ext uri="{19B8F6BF-5375-455C-9EA6-DF929625EA0E}">
        <p15:presenceInfo xmlns:p15="http://schemas.microsoft.com/office/powerpoint/2012/main" userId="S::Julia.Kurnik@wwfus.org::77fa49a5-8060-4eec-8642-70de28b4fc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BBD4"/>
    <a:srgbClr val="00B0F0"/>
    <a:srgbClr val="FFFFFF"/>
    <a:srgbClr val="FF7D11"/>
    <a:srgbClr val="FF943B"/>
    <a:srgbClr val="78B832"/>
    <a:srgbClr val="0D0D0D"/>
    <a:srgbClr val="70AC2E"/>
    <a:srgbClr val="7E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32" autoAdjust="0"/>
  </p:normalViewPr>
  <p:slideViewPr>
    <p:cSldViewPr snapToGrid="0">
      <p:cViewPr varScale="1">
        <p:scale>
          <a:sx n="84" d="100"/>
          <a:sy n="84" d="100"/>
        </p:scale>
        <p:origin x="750" y="78"/>
      </p:cViewPr>
      <p:guideLst>
        <p:guide orient="horz" pos="1800"/>
        <p:guide pos="32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256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57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977E9CC7-F200-49D3-9C68-159EA00880B1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3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4" y="8917423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76FC9680-D2A9-4697-997A-693A97026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33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695E5B4A-3F5D-4691-841E-761023705D82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3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416138AA-C803-4566-8735-5C6868BBD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8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6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Photos: </a:t>
            </a:r>
          </a:p>
          <a:p>
            <a:r>
              <a:rPr lang="en-US" b="1" dirty="0"/>
              <a:t>Center: Politico: </a:t>
            </a:r>
            <a:r>
              <a:rPr lang="en-US" b="0" u="sng" dirty="0"/>
              <a:t>https://</a:t>
            </a:r>
            <a:r>
              <a:rPr lang="en-US" b="0" u="sng" dirty="0" err="1"/>
              <a:t>www.politico.com</a:t>
            </a:r>
            <a:r>
              <a:rPr lang="en-US" b="0" u="sng" dirty="0"/>
              <a:t>/news/2020/04/05/food-waste-coronavirus-pandemic-164557 </a:t>
            </a:r>
            <a:r>
              <a:rPr lang="en-US" b="1" dirty="0"/>
              <a:t>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pile of zucchini and squash is seen April 1 after it was discarded by a farmer in Florida City, Fla. | Joe Raedle/Getty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7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9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71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Opportunities to focus on post office as center of rural communities – perhaps even build farmers markets and such around them to market the service and build awareness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1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Opportunities to focus on post office as center of rural communities – perhaps even build farmers markets and such around them to market the service and build awareness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32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Photos: Top: </a:t>
            </a:r>
            <a:r>
              <a:rPr lang="en-US" dirty="0"/>
              <a:t>A tractor at Hussey and Co farms in Victoria ploughs vegetables back into the soil due to the </a:t>
            </a:r>
            <a:r>
              <a:rPr lang="en-US" dirty="0" err="1"/>
              <a:t>pandemic_theage.com.au</a:t>
            </a:r>
            <a:endParaRPr lang="en-US" dirty="0"/>
          </a:p>
          <a:p>
            <a:r>
              <a:rPr lang="en-US" b="1" dirty="0"/>
              <a:t>Center: </a:t>
            </a:r>
            <a:r>
              <a:rPr lang="en-US" dirty="0"/>
              <a:t>Discarded potatoes due to </a:t>
            </a:r>
            <a:r>
              <a:rPr lang="en-US" dirty="0" err="1"/>
              <a:t>pandemic_Idaho_Photo</a:t>
            </a:r>
            <a:r>
              <a:rPr lang="en-US" dirty="0"/>
              <a:t>-Twitter/@idahomolly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dirty="0"/>
              <a:t>so few additional GHG emissions from transportation/delivery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54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  <a:effectLst/>
        </p:spPr>
        <p:txBody>
          <a:bodyPr/>
          <a:lstStyle>
            <a:lvl1pPr algn="ctr">
              <a:defRPr spc="5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  <a:effectLst/>
        </p:spPr>
        <p:txBody>
          <a:bodyPr/>
          <a:lstStyle>
            <a:lvl1pPr marL="0" indent="0" algn="ctr">
              <a:buNone/>
              <a:defRPr spc="5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333500"/>
            <a:ext cx="9474872" cy="4114800"/>
          </a:xfrm>
        </p:spPr>
        <p:txBody>
          <a:bodyPr/>
          <a:lstStyle>
            <a:lvl1pPr marL="169863" indent="-169863">
              <a:lnSpc>
                <a:spcPct val="90000"/>
              </a:lnSpc>
              <a:spcBef>
                <a:spcPts val="600"/>
              </a:spcBef>
              <a:defRPr sz="2400"/>
            </a:lvl1pPr>
            <a:lvl2pPr>
              <a:lnSpc>
                <a:spcPct val="90000"/>
              </a:lnSpc>
              <a:spcBef>
                <a:spcPts val="600"/>
              </a:spcBef>
              <a:defRPr sz="2000"/>
            </a:lvl2pPr>
            <a:lvl3pPr>
              <a:lnSpc>
                <a:spcPct val="90000"/>
              </a:lnSpc>
              <a:spcBef>
                <a:spcPts val="600"/>
              </a:spcBef>
              <a:defRPr sz="1800"/>
            </a:lvl3pPr>
            <a:lvl4pPr>
              <a:lnSpc>
                <a:spcPct val="90000"/>
              </a:lnSpc>
              <a:spcBef>
                <a:spcPts val="600"/>
              </a:spcBef>
              <a:defRPr sz="1600"/>
            </a:lvl4pPr>
            <a:lvl5pPr>
              <a:lnSpc>
                <a:spcPct val="90000"/>
              </a:lnSpc>
              <a:spcBef>
                <a:spcPts val="60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36" y="235688"/>
            <a:ext cx="9474872" cy="9525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336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nda WM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20" y="210312"/>
            <a:ext cx="5669280" cy="5504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2005" y="1257300"/>
            <a:ext cx="9104662" cy="3825240"/>
          </a:xfrm>
        </p:spPr>
        <p:txBody>
          <a:bodyPr lIns="0" tIns="0" rIns="0" bIns="0"/>
          <a:lstStyle>
            <a:lvl1pPr>
              <a:spcBef>
                <a:spcPts val="340"/>
              </a:spcBef>
              <a:defRPr/>
            </a:lvl1pPr>
            <a:lvl2pPr marL="405216" indent="-204204">
              <a:spcBef>
                <a:spcPts val="340"/>
              </a:spcBef>
              <a:defRPr/>
            </a:lvl2pPr>
            <a:lvl3pPr marL="810433" indent="-204204">
              <a:spcBef>
                <a:spcPts val="340"/>
              </a:spcBef>
              <a:defRPr/>
            </a:lvl3pPr>
            <a:lvl4pPr marL="1218840" indent="-207394">
              <a:spcBef>
                <a:spcPts val="340"/>
              </a:spcBef>
              <a:defRPr/>
            </a:lvl4pPr>
            <a:lvl5pPr marL="1825069" indent="-204204">
              <a:spcBef>
                <a:spcPts val="34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199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46668" y="228866"/>
            <a:ext cx="8805333" cy="9525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84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433" y="609865"/>
            <a:ext cx="6587688" cy="952500"/>
          </a:xfrm>
        </p:spPr>
        <p:txBody>
          <a:bodyPr/>
          <a:lstStyle>
            <a:lvl1pPr>
              <a:lnSpc>
                <a:spcPct val="90000"/>
              </a:lnSpc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600" y="1714500"/>
            <a:ext cx="6587688" cy="3771636"/>
          </a:xfrm>
        </p:spPr>
        <p:txBody>
          <a:bodyPr/>
          <a:lstStyle>
            <a:lvl1pPr marL="230188" indent="-230188">
              <a:spcBef>
                <a:spcPts val="0"/>
              </a:spcBef>
              <a:spcAft>
                <a:spcPts val="18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mland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4E40CF9-3E63-4821-9E90-1D0F6FC2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7" y="228865"/>
            <a:ext cx="8805333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85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72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6667" y="228865"/>
            <a:ext cx="8805333" cy="9525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667" y="1333500"/>
            <a:ext cx="8805333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8" r:id="rId9"/>
    <p:sldLayoutId id="2147483656" r:id="rId10"/>
    <p:sldLayoutId id="2147483657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50" baseline="0">
          <a:solidFill>
            <a:schemeClr val="bg1"/>
          </a:solidFill>
          <a:effectLst/>
          <a:latin typeface="Calibri" pitchFamily="34" charset="0"/>
          <a:ea typeface="+mj-ea"/>
          <a:cs typeface="Calibri" pitchFamily="34" charset="0"/>
        </a:defRPr>
      </a:lvl1pPr>
    </p:titleStyle>
    <p:bodyStyle>
      <a:lvl1pPr marL="169863" indent="-169863" algn="l" defTabSz="914400" rtl="0" eaLnBrk="1" latinLnBrk="0" hangingPunct="1">
        <a:spcBef>
          <a:spcPct val="20000"/>
        </a:spcBef>
        <a:buClr>
          <a:schemeClr val="bg1"/>
        </a:buClr>
        <a:buFont typeface="Arial" pitchFamily="34" charset="0"/>
        <a:buChar char="•"/>
        <a:defRPr sz="28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1pPr>
      <a:lvl2pPr marL="687388" indent="-230188" algn="l" defTabSz="914400" rtl="0" eaLnBrk="1" latinLnBrk="0" hangingPunct="1">
        <a:spcBef>
          <a:spcPct val="20000"/>
        </a:spcBef>
        <a:buClr>
          <a:schemeClr val="bg1"/>
        </a:buClr>
        <a:buFont typeface="Calibri" pitchFamily="34" charset="0"/>
        <a:buChar char="‒"/>
        <a:defRPr sz="24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2pPr>
      <a:lvl3pPr marL="1084263" indent="-169863" algn="l" defTabSz="914400" rtl="0" eaLnBrk="1" latinLnBrk="0" hangingPunct="1">
        <a:spcBef>
          <a:spcPct val="20000"/>
        </a:spcBef>
        <a:buClr>
          <a:schemeClr val="bg1"/>
        </a:buClr>
        <a:buFont typeface="Arial" pitchFamily="34" charset="0"/>
        <a:buChar char="•"/>
        <a:defRPr sz="20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3pPr>
      <a:lvl4pPr marL="1544638" indent="-173038" algn="l" defTabSz="914400" rtl="0" eaLnBrk="1" latinLnBrk="0" hangingPunct="1">
        <a:spcBef>
          <a:spcPct val="20000"/>
        </a:spcBef>
        <a:buClr>
          <a:schemeClr val="bg1"/>
        </a:buClr>
        <a:buFont typeface="Arial" pitchFamily="34" charset="0"/>
        <a:buChar char="•"/>
        <a:defRPr sz="20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4pPr>
      <a:lvl5pPr marL="1998663" indent="-169863" algn="l" defTabSz="914400" rtl="0" eaLnBrk="1" latinLnBrk="0" hangingPunct="1">
        <a:spcBef>
          <a:spcPct val="20000"/>
        </a:spcBef>
        <a:buClr>
          <a:schemeClr val="bg1"/>
        </a:buClr>
        <a:buFont typeface="Arial" pitchFamily="34" charset="0"/>
        <a:buChar char="•"/>
        <a:defRPr sz="20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AEA7CF69-4D3D-49B9-AC18-90CBE10CB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" y="0"/>
            <a:ext cx="10156615" cy="5715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5AE40E-85BD-4B4A-81EC-0C7E4EC6F0F4}"/>
              </a:ext>
            </a:extLst>
          </p:cNvPr>
          <p:cNvSpPr txBox="1">
            <a:spLocks/>
          </p:cNvSpPr>
          <p:nvPr/>
        </p:nvSpPr>
        <p:spPr>
          <a:xfrm>
            <a:off x="462308" y="471301"/>
            <a:ext cx="6490428" cy="149644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spc="50" baseline="0">
                <a:solidFill>
                  <a:schemeClr val="bg1"/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400" dirty="0"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anose="020B0A04020102020204" pitchFamily="34" charset="0"/>
              </a:rPr>
              <a:t>Farmers Post:</a:t>
            </a:r>
            <a:br>
              <a:rPr lang="en-US" sz="5400" dirty="0"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en-US" dirty="0"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</a:rPr>
              <a:t>Delivering Food for All</a:t>
            </a:r>
            <a:r>
              <a:rPr lang="en-US" sz="4800" dirty="0"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4800" spc="300" dirty="0">
              <a:effectLst>
                <a:glow rad="101600">
                  <a:srgbClr val="0C1E1E">
                    <a:alpha val="30000"/>
                  </a:srgbClr>
                </a:glow>
                <a:outerShdw blurRad="88900" dist="88900" dir="2700000" algn="tl" rotWithShape="0">
                  <a:prstClr val="black">
                    <a:alpha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0D93ADD-D8D1-44B0-A184-654B597B321B}"/>
              </a:ext>
            </a:extLst>
          </p:cNvPr>
          <p:cNvGrpSpPr/>
          <p:nvPr/>
        </p:nvGrpSpPr>
        <p:grpSpPr>
          <a:xfrm>
            <a:off x="603769" y="4407073"/>
            <a:ext cx="3379642" cy="964287"/>
            <a:chOff x="1732627" y="4407812"/>
            <a:chExt cx="3379642" cy="964287"/>
          </a:xfrm>
        </p:grpSpPr>
        <p:pic>
          <p:nvPicPr>
            <p:cNvPr id="24" name="WWF logo" descr="WWF_logo_no shadow.tif">
              <a:extLst>
                <a:ext uri="{FF2B5EF4-FFF2-40B4-BE49-F238E27FC236}">
                  <a16:creationId xmlns:a16="http://schemas.microsoft.com/office/drawing/2014/main" xmlns="" id="{D8BFD1F3-5C2C-43D0-9B4C-A48F7A694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2627" y="4407812"/>
              <a:ext cx="740232" cy="96428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F76EE3D-4175-4128-80F9-E83CC43FC0E9}"/>
                </a:ext>
              </a:extLst>
            </p:cNvPr>
            <p:cNvSpPr txBox="1"/>
            <p:nvPr/>
          </p:nvSpPr>
          <p:spPr>
            <a:xfrm>
              <a:off x="2502989" y="4520623"/>
              <a:ext cx="2609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pc="50" dirty="0">
                  <a:solidFill>
                    <a:schemeClr val="bg1"/>
                  </a:solidFill>
                  <a:effectLst/>
                  <a:cs typeface="Arial" pitchFamily="34" charset="0"/>
                </a:rPr>
                <a:t>Julia Kurnik</a:t>
              </a:r>
            </a:p>
            <a:p>
              <a:r>
                <a:rPr lang="en-US" sz="1400" spc="50" dirty="0">
                  <a:solidFill>
                    <a:schemeClr val="bg1"/>
                  </a:solidFill>
                  <a:effectLst/>
                  <a:cs typeface="Arial" pitchFamily="34" charset="0"/>
                </a:rPr>
                <a:t>Director, Innovation Startups</a:t>
              </a:r>
              <a:br>
                <a:rPr lang="en-US" sz="1400" spc="50" dirty="0">
                  <a:solidFill>
                    <a:schemeClr val="bg1"/>
                  </a:solidFill>
                  <a:effectLst/>
                  <a:cs typeface="Arial" pitchFamily="34" charset="0"/>
                </a:rPr>
              </a:br>
              <a:r>
                <a:rPr lang="en-US" sz="1400" spc="50" dirty="0">
                  <a:solidFill>
                    <a:schemeClr val="bg1"/>
                  </a:solidFill>
                  <a:effectLst/>
                  <a:cs typeface="Arial" pitchFamily="34" charset="0"/>
                </a:rPr>
                <a:t>WWF-US</a:t>
              </a:r>
            </a:p>
          </p:txBody>
        </p:sp>
      </p:grpSp>
      <p:pic>
        <p:nvPicPr>
          <p:cNvPr id="29" name="Picture 28" descr="Text, whiteboard&#10;&#10;Description automatically generated">
            <a:extLst>
              <a:ext uri="{FF2B5EF4-FFF2-40B4-BE49-F238E27FC236}">
                <a16:creationId xmlns:a16="http://schemas.microsoft.com/office/drawing/2014/main" xmlns="" id="{5ACAA33B-D01C-4158-B879-D49E844EBE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9" y="2016138"/>
            <a:ext cx="2609280" cy="19164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44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outdoor object, farm machine&#10;&#10;Description automatically generated">
            <a:extLst>
              <a:ext uri="{FF2B5EF4-FFF2-40B4-BE49-F238E27FC236}">
                <a16:creationId xmlns:a16="http://schemas.microsoft.com/office/drawing/2014/main" xmlns="" id="{BF6D46DD-CEAB-4E2A-A8E7-003D4110F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3048000" cy="5711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A3E192-0993-4D50-BDC9-CC6DEE75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spc="-20" dirty="0"/>
              <a:t>A win for all - Environment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1E649-806C-42A1-AC00-74EFBD658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Decreased food loss and waste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spc="-20" dirty="0"/>
              <a:t>2-50% of specialty crops wasted pre-COVID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Using existing asset (USPS)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Low food distribution miles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ACBFBD9-A716-4F81-808F-2162D2CB64C0}"/>
              </a:ext>
            </a:extLst>
          </p:cNvPr>
          <p:cNvCxnSpPr/>
          <p:nvPr/>
        </p:nvCxnSpPr>
        <p:spPr>
          <a:xfrm>
            <a:off x="0" y="1901190"/>
            <a:ext cx="3046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2151F15-DDD3-4EAC-A8E8-155A7F711322}"/>
              </a:ext>
            </a:extLst>
          </p:cNvPr>
          <p:cNvCxnSpPr/>
          <p:nvPr/>
        </p:nvCxnSpPr>
        <p:spPr>
          <a:xfrm>
            <a:off x="0" y="3809013"/>
            <a:ext cx="3046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278BCE-A26E-4D21-A66A-020046A6E693}"/>
              </a:ext>
            </a:extLst>
          </p:cNvPr>
          <p:cNvSpPr txBox="1"/>
          <p:nvPr/>
        </p:nvSpPr>
        <p:spPr>
          <a:xfrm>
            <a:off x="543695" y="3583429"/>
            <a:ext cx="24558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+mj-lt"/>
              </a:rPr>
              <a:t>Photo: © </a:t>
            </a:r>
            <a:r>
              <a:rPr lang="en-US" sz="700" dirty="0" err="1">
                <a:solidFill>
                  <a:schemeClr val="bg1"/>
                </a:solidFill>
                <a:latin typeface="+mj-lt"/>
              </a:rPr>
              <a:t>idahomolly</a:t>
            </a:r>
            <a:endParaRPr lang="en-US" sz="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F801D9-F51A-4301-B0EB-A2CA3FEF31FF}"/>
              </a:ext>
            </a:extLst>
          </p:cNvPr>
          <p:cNvSpPr txBox="1"/>
          <p:nvPr/>
        </p:nvSpPr>
        <p:spPr>
          <a:xfrm>
            <a:off x="543695" y="1671502"/>
            <a:ext cx="24558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Photo: © </a:t>
            </a:r>
            <a:r>
              <a:rPr lang="en-US" sz="700" dirty="0" err="1">
                <a:solidFill>
                  <a:schemeClr val="bg1"/>
                </a:solidFill>
              </a:rPr>
              <a:t>theage.com.au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31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driving&#10;&#10;Description automatically generated">
            <a:extLst>
              <a:ext uri="{FF2B5EF4-FFF2-40B4-BE49-F238E27FC236}">
                <a16:creationId xmlns:a16="http://schemas.microsoft.com/office/drawing/2014/main" xmlns="" id="{CDF59778-99B4-4F23-BE96-4D9EC5A96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" y="0"/>
            <a:ext cx="10156615" cy="5715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1E649-806C-42A1-AC00-74EFBD658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lvl="2" indent="-228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spc="-30" dirty="0"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Is this a good model?</a:t>
            </a:r>
          </a:p>
          <a:p>
            <a:pPr marL="228600" lvl="2" indent="-228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spc="-30" dirty="0"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What does market demand look like post-COVID?</a:t>
            </a:r>
          </a:p>
          <a:p>
            <a:pPr marL="228600" lvl="2" indent="-228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spc="-30" dirty="0"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Who else needs to be at the table?</a:t>
            </a:r>
          </a:p>
          <a:p>
            <a:pPr marL="228600" lvl="2" indent="-228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spc="-30" dirty="0"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needed of an aggregator/web portal?</a:t>
            </a:r>
          </a:p>
          <a:p>
            <a:pPr marL="228600" lvl="2" indent="-228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spc="-30" dirty="0"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Where do we pilot a program?</a:t>
            </a:r>
          </a:p>
          <a:p>
            <a:pPr marL="228600" lvl="2" indent="-228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 spc="-30" dirty="0"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What government support is needed? </a:t>
            </a:r>
            <a:br>
              <a:rPr lang="en-US" sz="2600" spc="-30" dirty="0"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600" spc="-30" dirty="0"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t>How do we get it?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A3E192-0993-4D50-BDC9-CC6DEE75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pc="-2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062018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person, toilet&#10;&#10;Description automatically generated">
            <a:extLst>
              <a:ext uri="{FF2B5EF4-FFF2-40B4-BE49-F238E27FC236}">
                <a16:creationId xmlns:a16="http://schemas.microsoft.com/office/drawing/2014/main" xmlns="" id="{6A59E2CF-027B-4B8C-B284-D1ADB6E7C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" y="0"/>
            <a:ext cx="10156615" cy="5715000"/>
          </a:xfrm>
          <a:prstGeom prst="rect">
            <a:avLst/>
          </a:prstGeom>
        </p:spPr>
      </p:pic>
      <p:pic>
        <p:nvPicPr>
          <p:cNvPr id="13" name="Picture 12" descr="A picture containing person, toilet&#10;&#10;Description automatically generated">
            <a:extLst>
              <a:ext uri="{FF2B5EF4-FFF2-40B4-BE49-F238E27FC236}">
                <a16:creationId xmlns:a16="http://schemas.microsoft.com/office/drawing/2014/main" xmlns="" id="{D88DE504-AE2C-4E09-AE3E-23C1EB157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" y="0"/>
            <a:ext cx="10156615" cy="5715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EEC510-FB2C-4CC1-AF02-0488981BEFCE}"/>
              </a:ext>
            </a:extLst>
          </p:cNvPr>
          <p:cNvGrpSpPr/>
          <p:nvPr/>
        </p:nvGrpSpPr>
        <p:grpSpPr>
          <a:xfrm>
            <a:off x="595239" y="4406979"/>
            <a:ext cx="5282682" cy="964287"/>
            <a:chOff x="1732627" y="4407812"/>
            <a:chExt cx="5282682" cy="964287"/>
          </a:xfrm>
        </p:grpSpPr>
        <p:pic>
          <p:nvPicPr>
            <p:cNvPr id="6" name="WWF logo" descr="WWF_logo_no shadow.tif">
              <a:extLst>
                <a:ext uri="{FF2B5EF4-FFF2-40B4-BE49-F238E27FC236}">
                  <a16:creationId xmlns:a16="http://schemas.microsoft.com/office/drawing/2014/main" xmlns="" id="{A6028D29-51E7-4ED9-B89B-51A757461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2627" y="4407812"/>
              <a:ext cx="740232" cy="9642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C101190-74A2-49C9-88BD-9F574BC443A2}"/>
                </a:ext>
              </a:extLst>
            </p:cNvPr>
            <p:cNvSpPr txBox="1"/>
            <p:nvPr/>
          </p:nvSpPr>
          <p:spPr>
            <a:xfrm>
              <a:off x="2502988" y="4612732"/>
              <a:ext cx="4512321" cy="55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Julia.Kurnik@wwfus.org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Markets Institute website: https://</a:t>
              </a:r>
              <a:r>
                <a:rPr lang="en-US" sz="1400" dirty="0" err="1">
                  <a:solidFill>
                    <a:schemeClr val="bg1"/>
                  </a:solidFill>
                </a:rPr>
                <a:t>wwf.to</a:t>
              </a:r>
              <a:r>
                <a:rPr lang="en-US" sz="1400" dirty="0">
                  <a:solidFill>
                    <a:schemeClr val="bg1"/>
                  </a:solidFill>
                </a:rPr>
                <a:t>/3oZjjtE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A8C2579-81B4-42CE-B795-CEF8B048B9BD}"/>
              </a:ext>
            </a:extLst>
          </p:cNvPr>
          <p:cNvSpPr txBox="1">
            <a:spLocks/>
          </p:cNvSpPr>
          <p:nvPr/>
        </p:nvSpPr>
        <p:spPr>
          <a:xfrm>
            <a:off x="462308" y="471301"/>
            <a:ext cx="6490428" cy="149644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spc="50" baseline="0">
                <a:solidFill>
                  <a:schemeClr val="bg1"/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5400" dirty="0"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anose="020B0A04020102020204" pitchFamily="34" charset="0"/>
              </a:rPr>
              <a:t>Farmers Post:</a:t>
            </a:r>
            <a:br>
              <a:rPr lang="en-US" sz="5400" dirty="0"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en-US" dirty="0"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</a:rPr>
              <a:t>Delivering Food for All</a:t>
            </a:r>
            <a:r>
              <a:rPr lang="en-US" sz="4800" dirty="0"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4800" spc="300" dirty="0">
              <a:effectLst>
                <a:glow rad="101600">
                  <a:srgbClr val="0C1E1E">
                    <a:alpha val="30000"/>
                  </a:srgbClr>
                </a:glow>
                <a:outerShdw blurRad="88900" dist="88900" dir="2700000" algn="tl" rotWithShape="0">
                  <a:prstClr val="black">
                    <a:alpha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09D374-2BD3-4665-A024-FF6F7B4BF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239" y="1967741"/>
            <a:ext cx="2762815" cy="200339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38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30B0F82-F20C-448B-9C69-7C280046F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4"/>
          <a:stretch/>
        </p:blipFill>
        <p:spPr>
          <a:xfrm>
            <a:off x="0" y="1181365"/>
            <a:ext cx="10160000" cy="45336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920C4C-4BCD-41C8-AC2F-29E529D6472B}"/>
              </a:ext>
            </a:extLst>
          </p:cNvPr>
          <p:cNvGrpSpPr/>
          <p:nvPr/>
        </p:nvGrpSpPr>
        <p:grpSpPr>
          <a:xfrm>
            <a:off x="3386667" y="1181365"/>
            <a:ext cx="3369733" cy="4533635"/>
            <a:chOff x="3386667" y="0"/>
            <a:chExt cx="3369733" cy="5715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7564C53-222C-45CA-A819-BE40619D07D2}"/>
                </a:ext>
              </a:extLst>
            </p:cNvPr>
            <p:cNvCxnSpPr/>
            <p:nvPr/>
          </p:nvCxnSpPr>
          <p:spPr>
            <a:xfrm>
              <a:off x="3386667" y="0"/>
              <a:ext cx="0" cy="5715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1170732-AC85-43B0-8E0A-02C49C1655E7}"/>
                </a:ext>
              </a:extLst>
            </p:cNvPr>
            <p:cNvCxnSpPr/>
            <p:nvPr/>
          </p:nvCxnSpPr>
          <p:spPr>
            <a:xfrm>
              <a:off x="6756400" y="0"/>
              <a:ext cx="0" cy="5715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44C05D0-C637-48C6-8C4B-C63AFA47358C}"/>
              </a:ext>
            </a:extLst>
          </p:cNvPr>
          <p:cNvSpPr txBox="1"/>
          <p:nvPr/>
        </p:nvSpPr>
        <p:spPr>
          <a:xfrm>
            <a:off x="886595" y="5479135"/>
            <a:ext cx="24558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</a:rPr>
              <a:t>Photo: © </a:t>
            </a:r>
            <a:r>
              <a:rPr lang="en-US" sz="700" dirty="0" err="1">
                <a:solidFill>
                  <a:schemeClr val="bg1"/>
                </a:solidFill>
              </a:rPr>
              <a:t>ArtMarie</a:t>
            </a:r>
            <a:r>
              <a:rPr lang="en-US" sz="700" dirty="0">
                <a:solidFill>
                  <a:schemeClr val="bg1"/>
                </a:solidFill>
              </a:rPr>
              <a:t>/ Getty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5777297-B0CF-45A0-BDBD-BE9AB82491DF}"/>
              </a:ext>
            </a:extLst>
          </p:cNvPr>
          <p:cNvSpPr txBox="1"/>
          <p:nvPr/>
        </p:nvSpPr>
        <p:spPr>
          <a:xfrm>
            <a:off x="4192503" y="5479135"/>
            <a:ext cx="24558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</a:rPr>
              <a:t>Photo: © Joe Raedle / Getty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718" y="228865"/>
            <a:ext cx="8805333" cy="9525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spc="-30" dirty="0">
                <a:effectLst>
                  <a:outerShdw blurRad="101600" dist="101600" dir="2700000" algn="tl" rotWithShape="0">
                    <a:prstClr val="black">
                      <a:alpha val="60000"/>
                    </a:prstClr>
                  </a:outerShdw>
                </a:effectLst>
                <a:latin typeface="Arial Black" panose="020B0A04020102020204" pitchFamily="34" charset="0"/>
              </a:rPr>
              <a:t>The Issues</a:t>
            </a:r>
          </a:p>
        </p:txBody>
      </p:sp>
    </p:spTree>
    <p:extLst>
      <p:ext uri="{BB962C8B-B14F-4D97-AF65-F5344CB8AC3E}">
        <p14:creationId xmlns:p14="http://schemas.microsoft.com/office/powerpoint/2010/main" val="93293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111695-4E9C-4ADE-ADDC-875F77157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" y="0"/>
            <a:ext cx="10156615" cy="5715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48AC729-7BBC-4589-8E2C-75E6AB61A33E}"/>
              </a:ext>
            </a:extLst>
          </p:cNvPr>
          <p:cNvSpPr/>
          <p:nvPr/>
        </p:nvSpPr>
        <p:spPr>
          <a:xfrm>
            <a:off x="755009" y="3020037"/>
            <a:ext cx="9202723" cy="2307456"/>
          </a:xfrm>
          <a:prstGeom prst="rect">
            <a:avLst/>
          </a:prstGeom>
          <a:solidFill>
            <a:srgbClr val="02BBD4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667" y="387507"/>
            <a:ext cx="8805333" cy="1384275"/>
          </a:xfrm>
        </p:spPr>
        <p:txBody>
          <a:bodyPr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5400" spc="-30" dirty="0">
                <a:effectLst>
                  <a:outerShdw blurRad="101600" dist="101600" dir="2700000" algn="tl" rotWithShape="0">
                    <a:prstClr val="black">
                      <a:alpha val="60000"/>
                    </a:prstClr>
                  </a:outerShdw>
                </a:effectLst>
                <a:latin typeface="Arial Black" panose="020B0A04020102020204" pitchFamily="34" charset="0"/>
              </a:rPr>
              <a:t>A Solution</a:t>
            </a:r>
            <a:br>
              <a:rPr lang="en-US" sz="5400" spc="-30" dirty="0">
                <a:effectLst>
                  <a:outerShdw blurRad="101600" dist="101600" dir="2700000" algn="tl" rotWithShape="0">
                    <a:prstClr val="black">
                      <a:alpha val="6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en-US" spc="-30" dirty="0">
                <a:latin typeface="+mj-lt"/>
              </a:rPr>
              <a:t>Farmers Post</a:t>
            </a:r>
          </a:p>
        </p:txBody>
      </p:sp>
      <p:pic>
        <p:nvPicPr>
          <p:cNvPr id="4" name="Aggregator">
            <a:extLst>
              <a:ext uri="{FF2B5EF4-FFF2-40B4-BE49-F238E27FC236}">
                <a16:creationId xmlns:a16="http://schemas.microsoft.com/office/drawing/2014/main" xmlns="" id="{DB808681-D705-4939-8465-949F842E4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929" y="205464"/>
            <a:ext cx="2562981" cy="242706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B06637-A41D-4AC1-B69D-25ADF82834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629" y="2799607"/>
            <a:ext cx="1809299" cy="1809299"/>
          </a:xfrm>
          <a:prstGeom prst="rect">
            <a:avLst/>
          </a:prstGeom>
        </p:spPr>
      </p:pic>
      <p:pic>
        <p:nvPicPr>
          <p:cNvPr id="6" name="Farmer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E0D8DA1-4EC2-4306-844D-FAD6C4D8EB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67"/>
          <a:stretch/>
        </p:blipFill>
        <p:spPr>
          <a:xfrm>
            <a:off x="1621869" y="2493818"/>
            <a:ext cx="1275991" cy="29923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Farmer-USPS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C4B982-AD99-49B1-9DA3-84995DCE5D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r="39861"/>
          <a:stretch/>
        </p:blipFill>
        <p:spPr>
          <a:xfrm>
            <a:off x="3701919" y="2493818"/>
            <a:ext cx="2518915" cy="29923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USPS-Customer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E649BFE-94C9-4217-8B19-B044BA18BD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5"/>
          <a:stretch/>
        </p:blipFill>
        <p:spPr>
          <a:xfrm>
            <a:off x="7044182" y="2493817"/>
            <a:ext cx="2518916" cy="29923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AE39D6-62D7-4C16-ACC6-6FABD6A9BA78}"/>
              </a:ext>
            </a:extLst>
          </p:cNvPr>
          <p:cNvSpPr txBox="1"/>
          <p:nvPr/>
        </p:nvSpPr>
        <p:spPr>
          <a:xfrm>
            <a:off x="2357387" y="1849645"/>
            <a:ext cx="150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Aggregator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25776B9-D3E9-467F-BA1D-66AC91BB9335}"/>
              </a:ext>
            </a:extLst>
          </p:cNvPr>
          <p:cNvSpPr txBox="1"/>
          <p:nvPr/>
        </p:nvSpPr>
        <p:spPr>
          <a:xfrm>
            <a:off x="596901" y="4645318"/>
            <a:ext cx="1155807" cy="3139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Farmer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5F61EFB-6AEA-4D79-85AE-741787ABD64F}"/>
              </a:ext>
            </a:extLst>
          </p:cNvPr>
          <p:cNvSpPr txBox="1"/>
          <p:nvPr/>
        </p:nvSpPr>
        <p:spPr>
          <a:xfrm>
            <a:off x="4327698" y="4645318"/>
            <a:ext cx="1504604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Farmer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to USPS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52223F8-4885-4F31-B50A-1AE40B978F67}"/>
              </a:ext>
            </a:extLst>
          </p:cNvPr>
          <p:cNvSpPr txBox="1"/>
          <p:nvPr/>
        </p:nvSpPr>
        <p:spPr>
          <a:xfrm>
            <a:off x="7486535" y="4645318"/>
            <a:ext cx="1504604" cy="5355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USPS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to customer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xmlns="" id="{0435B050-95CB-478C-9B73-0A4D658CB2C3}"/>
              </a:ext>
            </a:extLst>
          </p:cNvPr>
          <p:cNvSpPr/>
          <p:nvPr/>
        </p:nvSpPr>
        <p:spPr>
          <a:xfrm rot="5400000">
            <a:off x="2604707" y="3883352"/>
            <a:ext cx="1423914" cy="413950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A3AC40AF-7F28-42F6-90FC-25879BEC95CC}"/>
              </a:ext>
            </a:extLst>
          </p:cNvPr>
          <p:cNvSpPr/>
          <p:nvPr/>
        </p:nvSpPr>
        <p:spPr>
          <a:xfrm rot="5400000">
            <a:off x="6019027" y="3883352"/>
            <a:ext cx="1423914" cy="413950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3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E62FA4F-B15B-4121-A1D7-66029AA2E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6375" cy="5715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A3E192-0993-4D50-BDC9-CC6DEE75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How it 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1E649-806C-42A1-AC00-74EFBD658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Based off regional rate system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Delivering in zones 1 and 2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No cold chain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New box size(s)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EDDM for marketing (and sign-up?)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ACBFBD9-A716-4F81-808F-2162D2CB64C0}"/>
              </a:ext>
            </a:extLst>
          </p:cNvPr>
          <p:cNvCxnSpPr/>
          <p:nvPr/>
        </p:nvCxnSpPr>
        <p:spPr>
          <a:xfrm>
            <a:off x="0" y="1901190"/>
            <a:ext cx="3046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A3DD55-86DC-487B-AED9-32D087DCD6C4}"/>
              </a:ext>
            </a:extLst>
          </p:cNvPr>
          <p:cNvSpPr txBox="1"/>
          <p:nvPr/>
        </p:nvSpPr>
        <p:spPr>
          <a:xfrm>
            <a:off x="543695" y="5514945"/>
            <a:ext cx="24558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bg1"/>
                </a:solidFill>
                <a:latin typeface="+mj-lt"/>
              </a:rPr>
              <a:t>Photo: © </a:t>
            </a:r>
            <a:r>
              <a:rPr lang="en-US" sz="700" dirty="0" err="1">
                <a:solidFill>
                  <a:schemeClr val="bg1"/>
                </a:solidFill>
                <a:latin typeface="+mj-lt"/>
              </a:rPr>
              <a:t>USPS.com</a:t>
            </a:r>
            <a:endParaRPr lang="en-US" sz="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623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5AE40E-85BD-4B4A-81EC-0C7E4EC6F0F4}"/>
              </a:ext>
            </a:extLst>
          </p:cNvPr>
          <p:cNvSpPr txBox="1">
            <a:spLocks/>
          </p:cNvSpPr>
          <p:nvPr/>
        </p:nvSpPr>
        <p:spPr>
          <a:xfrm>
            <a:off x="462308" y="395800"/>
            <a:ext cx="6490428" cy="149644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spc="50" baseline="0">
                <a:solidFill>
                  <a:schemeClr val="bg1"/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New Market Opportunities</a:t>
            </a:r>
            <a:endParaRPr lang="en-US" spc="300" dirty="0">
              <a:effectLst>
                <a:glow rad="101600">
                  <a:srgbClr val="0C1E1E">
                    <a:alpha val="30000"/>
                  </a:srgbClr>
                </a:glow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0AE5ECA1-AF59-4157-B4EC-0360D07E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4164" y="841035"/>
            <a:ext cx="2450006" cy="245000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196B3D0-3ADF-4662-90C9-F8F34D16798F}"/>
              </a:ext>
            </a:extLst>
          </p:cNvPr>
          <p:cNvGrpSpPr/>
          <p:nvPr/>
        </p:nvGrpSpPr>
        <p:grpSpPr>
          <a:xfrm>
            <a:off x="462308" y="1719743"/>
            <a:ext cx="4772423" cy="3884103"/>
            <a:chOff x="462308" y="1719743"/>
            <a:chExt cx="4772423" cy="388410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3DDAECD-8B11-44D9-A982-E1D469E9C1C0}"/>
                </a:ext>
              </a:extLst>
            </p:cNvPr>
            <p:cNvSpPr/>
            <p:nvPr/>
          </p:nvSpPr>
          <p:spPr>
            <a:xfrm>
              <a:off x="466503" y="1719743"/>
              <a:ext cx="4764033" cy="3884103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Chart, line chart&#10;&#10;Description automatically generated">
              <a:extLst>
                <a:ext uri="{FF2B5EF4-FFF2-40B4-BE49-F238E27FC236}">
                  <a16:creationId xmlns:a16="http://schemas.microsoft.com/office/drawing/2014/main" xmlns="" id="{33440CA1-91D7-41D1-9F43-1B0C6D08B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08" y="2210740"/>
              <a:ext cx="4544622" cy="29451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ADC6248-83FE-4E7B-A4A2-56A22A864275}"/>
                </a:ext>
              </a:extLst>
            </p:cNvPr>
            <p:cNvSpPr txBox="1"/>
            <p:nvPr/>
          </p:nvSpPr>
          <p:spPr>
            <a:xfrm>
              <a:off x="462308" y="1907020"/>
              <a:ext cx="4772423" cy="3180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spc="-30" baseline="30000" dirty="0">
                  <a:solidFill>
                    <a:schemeClr val="bg1"/>
                  </a:solidFill>
                </a:rPr>
                <a:t>Change in online sales for grocery delivery companies - 2020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CB61CBA-54C5-4419-A42F-7D0DAC6A9969}"/>
                </a:ext>
              </a:extLst>
            </p:cNvPr>
            <p:cNvSpPr txBox="1"/>
            <p:nvPr/>
          </p:nvSpPr>
          <p:spPr>
            <a:xfrm>
              <a:off x="522895" y="5334169"/>
              <a:ext cx="4651248" cy="256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aseline="30000" dirty="0">
                  <a:solidFill>
                    <a:schemeClr val="bg1"/>
                  </a:solidFill>
                </a:rPr>
                <a:t>Note: Year-over-year change in sales through April 29  ·  Source: Earnest Research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8F748BD-A46B-491D-BE80-B934F6FAAA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08" y="569888"/>
            <a:ext cx="1657304" cy="1657304"/>
          </a:xfrm>
          <a:prstGeom prst="rect">
            <a:avLst/>
          </a:prstGeom>
          <a:effectLst>
            <a:outerShdw blurRad="165100" dist="203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AF2F2A-6592-4E0C-9F02-94DBA95ECD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687" y="2380625"/>
            <a:ext cx="3081784" cy="3081784"/>
          </a:xfrm>
          <a:prstGeom prst="rect">
            <a:avLst/>
          </a:prstGeom>
          <a:effectLst>
            <a:outerShdw blurRad="1016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39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5AE40E-85BD-4B4A-81EC-0C7E4EC6F0F4}"/>
              </a:ext>
            </a:extLst>
          </p:cNvPr>
          <p:cNvSpPr txBox="1">
            <a:spLocks/>
          </p:cNvSpPr>
          <p:nvPr/>
        </p:nvSpPr>
        <p:spPr>
          <a:xfrm>
            <a:off x="462308" y="395800"/>
            <a:ext cx="9081742" cy="7553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spc="50" baseline="0">
                <a:solidFill>
                  <a:schemeClr val="bg1"/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48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US Vegetable Farms</a:t>
            </a:r>
            <a:endParaRPr lang="en-US" sz="4800" spc="300" dirty="0">
              <a:effectLst>
                <a:glow rad="101600">
                  <a:srgbClr val="0C1E1E">
                    <a:alpha val="30000"/>
                  </a:srgbClr>
                </a:glow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xmlns="" id="{33838B22-823E-4D8C-B1DD-5F61F79C8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2" y="1646173"/>
            <a:ext cx="9351736" cy="3403606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9BEC01-1129-4CA0-B6EA-841AD92F33B1}"/>
              </a:ext>
            </a:extLst>
          </p:cNvPr>
          <p:cNvSpPr txBox="1"/>
          <p:nvPr/>
        </p:nvSpPr>
        <p:spPr>
          <a:xfrm>
            <a:off x="308857" y="5497307"/>
            <a:ext cx="21231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Source: 2017 USDA Census of Agriculture</a:t>
            </a:r>
          </a:p>
        </p:txBody>
      </p:sp>
    </p:spTree>
    <p:extLst>
      <p:ext uri="{BB962C8B-B14F-4D97-AF65-F5344CB8AC3E}">
        <p14:creationId xmlns:p14="http://schemas.microsoft.com/office/powerpoint/2010/main" val="82649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0C4189-7F88-4CB9-98A7-A52752364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046375" cy="5714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A3E192-0993-4D50-BDC9-CC6DEE75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spc="-20" dirty="0"/>
              <a:t>A win for all - USPS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1E649-806C-42A1-AC00-74EFBD658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80" lvl="2" indent="-18288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Increased revenue: $1.5B with 2-3% of US population and $6B with 10%</a:t>
            </a:r>
          </a:p>
          <a:p>
            <a:pPr marL="182880" lvl="2" indent="-18288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Branding: “Farmers Post – Delivering food </a:t>
            </a:r>
            <a:br>
              <a:rPr lang="en-US" sz="2600" dirty="0"/>
            </a:br>
            <a:r>
              <a:rPr lang="en-US" sz="2600" dirty="0"/>
              <a:t>for all”</a:t>
            </a:r>
          </a:p>
          <a:p>
            <a:pPr marL="182880" lvl="2" indent="-18288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Focus on post office as center of communities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ACBFBD9-A716-4F81-808F-2162D2CB64C0}"/>
              </a:ext>
            </a:extLst>
          </p:cNvPr>
          <p:cNvCxnSpPr/>
          <p:nvPr/>
        </p:nvCxnSpPr>
        <p:spPr>
          <a:xfrm>
            <a:off x="0" y="1901190"/>
            <a:ext cx="3046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98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450F-5807-4B0D-9BED-7E2ECFED8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046375" cy="5714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A3E192-0993-4D50-BDC9-CC6DEE75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spc="-20" dirty="0"/>
              <a:t>A win for all - Consumers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1E649-806C-42A1-AC00-74EFBD658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Fresh, healthy produce</a:t>
            </a:r>
          </a:p>
          <a:p>
            <a:pPr lvl="0"/>
            <a:r>
              <a:rPr lang="en-US" dirty="0"/>
              <a:t>Accessible and affordable food</a:t>
            </a:r>
          </a:p>
          <a:p>
            <a:pPr lvl="0"/>
            <a:r>
              <a:rPr lang="en-US" dirty="0"/>
              <a:t>Nationwide reach and instant scalability</a:t>
            </a:r>
          </a:p>
          <a:p>
            <a:r>
              <a:rPr lang="en-US" dirty="0"/>
              <a:t>Convenience</a:t>
            </a:r>
          </a:p>
          <a:p>
            <a:pPr lvl="0"/>
            <a:r>
              <a:rPr lang="en-US" dirty="0"/>
              <a:t>Safety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ACBFBD9-A716-4F81-808F-2162D2CB64C0}"/>
              </a:ext>
            </a:extLst>
          </p:cNvPr>
          <p:cNvCxnSpPr/>
          <p:nvPr/>
        </p:nvCxnSpPr>
        <p:spPr>
          <a:xfrm>
            <a:off x="0" y="1901190"/>
            <a:ext cx="3046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B2DFF6C-A153-4414-98F7-F179D7321F2B}"/>
              </a:ext>
            </a:extLst>
          </p:cNvPr>
          <p:cNvCxnSpPr/>
          <p:nvPr/>
        </p:nvCxnSpPr>
        <p:spPr>
          <a:xfrm>
            <a:off x="0" y="3809013"/>
            <a:ext cx="3046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7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crowd&#10;&#10;Description automatically generated">
            <a:extLst>
              <a:ext uri="{FF2B5EF4-FFF2-40B4-BE49-F238E27FC236}">
                <a16:creationId xmlns:a16="http://schemas.microsoft.com/office/drawing/2014/main" xmlns="" id="{02515DB3-E694-4774-91A7-4CE057465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6375" cy="5715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0A3E192-0993-4D50-BDC9-CC6DEE75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spc="-20" dirty="0"/>
              <a:t>A win for all - Farmers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81E649-806C-42A1-AC00-74EFBD658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More revenue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Ability to pivot to new markets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Convenience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Increased certainty</a:t>
            </a:r>
          </a:p>
          <a:p>
            <a:pPr marL="228600" lvl="2" indent="-228600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Closely linked to local community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ACBFBD9-A716-4F81-808F-2162D2CB64C0}"/>
              </a:ext>
            </a:extLst>
          </p:cNvPr>
          <p:cNvCxnSpPr/>
          <p:nvPr/>
        </p:nvCxnSpPr>
        <p:spPr>
          <a:xfrm>
            <a:off x="0" y="1901190"/>
            <a:ext cx="3046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2151F15-DDD3-4EAC-A8E8-155A7F711322}"/>
              </a:ext>
            </a:extLst>
          </p:cNvPr>
          <p:cNvCxnSpPr/>
          <p:nvPr/>
        </p:nvCxnSpPr>
        <p:spPr>
          <a:xfrm>
            <a:off x="0" y="3809013"/>
            <a:ext cx="3046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97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4DCE5A4D066A4DAE989FCF7E0E08DE" ma:contentTypeVersion="13" ma:contentTypeDescription="Create a new document." ma:contentTypeScope="" ma:versionID="105f38c604e79cd6d06b1f2dd96e0c50">
  <xsd:schema xmlns:xsd="http://www.w3.org/2001/XMLSchema" xmlns:xs="http://www.w3.org/2001/XMLSchema" xmlns:p="http://schemas.microsoft.com/office/2006/metadata/properties" xmlns:ns3="4ab84c40-5e7f-49c0-a2f0-c7ebbe4970c3" xmlns:ns4="ed465342-f840-4029-8291-73f0023d3c9d" targetNamespace="http://schemas.microsoft.com/office/2006/metadata/properties" ma:root="true" ma:fieldsID="649d33300f0a392e77660b51a4aadfd1" ns3:_="" ns4:_="">
    <xsd:import namespace="4ab84c40-5e7f-49c0-a2f0-c7ebbe4970c3"/>
    <xsd:import namespace="ed465342-f840-4029-8291-73f0023d3c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84c40-5e7f-49c0-a2f0-c7ebbe4970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65342-f840-4029-8291-73f0023d3c9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45C374-E4CE-4217-B6EE-72737941BB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ED781F-A7B7-42C8-BC68-97CC8FC7CFDF}">
  <ds:schemaRefs>
    <ds:schemaRef ds:uri="4ab84c40-5e7f-49c0-a2f0-c7ebbe4970c3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ed465342-f840-4029-8291-73f0023d3c9d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85681B7-9D4C-4A2C-98DC-3A3C6D8A08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b84c40-5e7f-49c0-a2f0-c7ebbe4970c3"/>
    <ds:schemaRef ds:uri="ed465342-f840-4029-8291-73f0023d3c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27073</TotalTime>
  <Words>400</Words>
  <Application>Microsoft Office PowerPoint</Application>
  <PresentationFormat>Custom</PresentationFormat>
  <Paragraphs>73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 Black</vt:lpstr>
      <vt:lpstr>Arial</vt:lpstr>
      <vt:lpstr>Calibri</vt:lpstr>
      <vt:lpstr>Office Theme</vt:lpstr>
      <vt:lpstr>PowerPoint Presentation</vt:lpstr>
      <vt:lpstr>The Issues</vt:lpstr>
      <vt:lpstr>A Solution Farmers Post</vt:lpstr>
      <vt:lpstr>How it works</vt:lpstr>
      <vt:lpstr>PowerPoint Presentation</vt:lpstr>
      <vt:lpstr>PowerPoint Presentation</vt:lpstr>
      <vt:lpstr>A win for all - USPS</vt:lpstr>
      <vt:lpstr>A win for all - Consumers</vt:lpstr>
      <vt:lpstr>A win for all - Farmers</vt:lpstr>
      <vt:lpstr>A win for all - Environment</vt:lpstr>
      <vt:lpstr>Next steps</vt:lpstr>
      <vt:lpstr>PowerPoint Presentation</vt:lpstr>
    </vt:vector>
  </TitlesOfParts>
  <Company>World Wildlife Fund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Mari de Jesus</cp:lastModifiedBy>
  <cp:revision>309</cp:revision>
  <cp:lastPrinted>2020-01-14T14:56:31Z</cp:lastPrinted>
  <dcterms:created xsi:type="dcterms:W3CDTF">2012-07-22T23:34:31Z</dcterms:created>
  <dcterms:modified xsi:type="dcterms:W3CDTF">2021-03-16T15:19:22Z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asLiveContent">
    <vt:bool>true</vt:bool>
  </property>
  <property fmtid="{D5CDD505-2E9C-101B-9397-08002B2CF9AE}" pid="3" name="ContentTypeId">
    <vt:lpwstr>0x010100214DCE5A4D066A4DAE989FCF7E0E08DE</vt:lpwstr>
  </property>
  <property fmtid="{D5CDD505-2E9C-101B-9397-08002B2CF9AE}" pid="4" name="SharedWithUsers">
    <vt:lpwstr>47;#Belkowski, Niki</vt:lpwstr>
  </property>
</Properties>
</file>