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1" r:id="rId4"/>
    <p:sldId id="263" r:id="rId5"/>
    <p:sldId id="267" r:id="rId6"/>
    <p:sldId id="273" r:id="rId7"/>
    <p:sldId id="274" r:id="rId8"/>
    <p:sldId id="276" r:id="rId9"/>
    <p:sldId id="277" r:id="rId10"/>
    <p:sldId id="279" r:id="rId11"/>
    <p:sldId id="281" r:id="rId12"/>
    <p:sldId id="282" r:id="rId13"/>
    <p:sldId id="283" r:id="rId14"/>
    <p:sldId id="285" r:id="rId15"/>
    <p:sldId id="28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ique Morrissey" userId="1540565c-04cc-40ba-8cf6-2dbe2b91e265" providerId="ADAL" clId="{812E9052-4C5D-45B0-B128-60CA05DEBEA1}"/>
    <pc:docChg chg="custSel delSld modSld sldOrd">
      <pc:chgData name="Monique Morrissey" userId="1540565c-04cc-40ba-8cf6-2dbe2b91e265" providerId="ADAL" clId="{812E9052-4C5D-45B0-B128-60CA05DEBEA1}" dt="2021-03-16T17:51:31.487" v="378" actId="47"/>
      <pc:docMkLst>
        <pc:docMk/>
      </pc:docMkLst>
      <pc:sldChg chg="del">
        <pc:chgData name="Monique Morrissey" userId="1540565c-04cc-40ba-8cf6-2dbe2b91e265" providerId="ADAL" clId="{812E9052-4C5D-45B0-B128-60CA05DEBEA1}" dt="2021-03-16T17:51:31.487" v="378" actId="47"/>
        <pc:sldMkLst>
          <pc:docMk/>
          <pc:sldMk cId="205020573" sldId="259"/>
        </pc:sldMkLst>
      </pc:sldChg>
      <pc:sldChg chg="ord">
        <pc:chgData name="Monique Morrissey" userId="1540565c-04cc-40ba-8cf6-2dbe2b91e265" providerId="ADAL" clId="{812E9052-4C5D-45B0-B128-60CA05DEBEA1}" dt="2021-03-16T17:51:12.870" v="375"/>
        <pc:sldMkLst>
          <pc:docMk/>
          <pc:sldMk cId="1361918866" sldId="261"/>
        </pc:sldMkLst>
      </pc:sldChg>
      <pc:sldChg chg="modSp mod ord">
        <pc:chgData name="Monique Morrissey" userId="1540565c-04cc-40ba-8cf6-2dbe2b91e265" providerId="ADAL" clId="{812E9052-4C5D-45B0-B128-60CA05DEBEA1}" dt="2021-03-16T17:51:16.828" v="377"/>
        <pc:sldMkLst>
          <pc:docMk/>
          <pc:sldMk cId="1731249656" sldId="263"/>
        </pc:sldMkLst>
        <pc:spChg chg="mod">
          <ac:chgData name="Monique Morrissey" userId="1540565c-04cc-40ba-8cf6-2dbe2b91e265" providerId="ADAL" clId="{812E9052-4C5D-45B0-B128-60CA05DEBEA1}" dt="2021-03-16T15:54:00.301" v="32" actId="20577"/>
          <ac:spMkLst>
            <pc:docMk/>
            <pc:sldMk cId="1731249656" sldId="263"/>
            <ac:spMk id="2" creationId="{4A5CAECA-3D65-462F-9D75-ADE8D23CD82F}"/>
          </ac:spMkLst>
        </pc:spChg>
        <pc:spChg chg="mod">
          <ac:chgData name="Monique Morrissey" userId="1540565c-04cc-40ba-8cf6-2dbe2b91e265" providerId="ADAL" clId="{812E9052-4C5D-45B0-B128-60CA05DEBEA1}" dt="2021-03-16T15:54:10.360" v="36" actId="20577"/>
          <ac:spMkLst>
            <pc:docMk/>
            <pc:sldMk cId="1731249656" sldId="263"/>
            <ac:spMk id="3" creationId="{7C6B3522-7108-4178-9DC3-8242AC94B3B9}"/>
          </ac:spMkLst>
        </pc:spChg>
      </pc:sldChg>
      <pc:sldChg chg="modSp mod ord">
        <pc:chgData name="Monique Morrissey" userId="1540565c-04cc-40ba-8cf6-2dbe2b91e265" providerId="ADAL" clId="{812E9052-4C5D-45B0-B128-60CA05DEBEA1}" dt="2021-03-16T17:50:56.847" v="373"/>
        <pc:sldMkLst>
          <pc:docMk/>
          <pc:sldMk cId="1429169631" sldId="265"/>
        </pc:sldMkLst>
        <pc:spChg chg="mod">
          <ac:chgData name="Monique Morrissey" userId="1540565c-04cc-40ba-8cf6-2dbe2b91e265" providerId="ADAL" clId="{812E9052-4C5D-45B0-B128-60CA05DEBEA1}" dt="2021-03-16T15:55:07.104" v="134" actId="27636"/>
          <ac:spMkLst>
            <pc:docMk/>
            <pc:sldMk cId="1429169631" sldId="265"/>
            <ac:spMk id="2" creationId="{220926FA-E380-4F1D-8C6D-4E155CDA77B8}"/>
          </ac:spMkLst>
        </pc:spChg>
        <pc:spChg chg="mod">
          <ac:chgData name="Monique Morrissey" userId="1540565c-04cc-40ba-8cf6-2dbe2b91e265" providerId="ADAL" clId="{812E9052-4C5D-45B0-B128-60CA05DEBEA1}" dt="2021-03-16T15:55:51.604" v="141" actId="114"/>
          <ac:spMkLst>
            <pc:docMk/>
            <pc:sldMk cId="1429169631" sldId="265"/>
            <ac:spMk id="3" creationId="{BF2E4DAA-8B4D-4180-8F94-A53277740E20}"/>
          </ac:spMkLst>
        </pc:spChg>
      </pc:sldChg>
      <pc:sldChg chg="modSp mod">
        <pc:chgData name="Monique Morrissey" userId="1540565c-04cc-40ba-8cf6-2dbe2b91e265" providerId="ADAL" clId="{812E9052-4C5D-45B0-B128-60CA05DEBEA1}" dt="2021-03-16T17:01:42.406" v="371" actId="20577"/>
        <pc:sldMkLst>
          <pc:docMk/>
          <pc:sldMk cId="4207753749" sldId="273"/>
        </pc:sldMkLst>
        <pc:spChg chg="mod">
          <ac:chgData name="Monique Morrissey" userId="1540565c-04cc-40ba-8cf6-2dbe2b91e265" providerId="ADAL" clId="{812E9052-4C5D-45B0-B128-60CA05DEBEA1}" dt="2021-03-16T17:01:42.406" v="371" actId="20577"/>
          <ac:spMkLst>
            <pc:docMk/>
            <pc:sldMk cId="4207753749" sldId="273"/>
            <ac:spMk id="3" creationId="{7EB85F4D-3460-46CF-B929-40734474C745}"/>
          </ac:spMkLst>
        </pc:spChg>
      </pc:sldChg>
      <pc:sldChg chg="modSp mod">
        <pc:chgData name="Monique Morrissey" userId="1540565c-04cc-40ba-8cf6-2dbe2b91e265" providerId="ADAL" clId="{812E9052-4C5D-45B0-B128-60CA05DEBEA1}" dt="2021-03-16T15:56:55.402" v="157" actId="114"/>
        <pc:sldMkLst>
          <pc:docMk/>
          <pc:sldMk cId="1619124730" sldId="274"/>
        </pc:sldMkLst>
        <pc:spChg chg="mod">
          <ac:chgData name="Monique Morrissey" userId="1540565c-04cc-40ba-8cf6-2dbe2b91e265" providerId="ADAL" clId="{812E9052-4C5D-45B0-B128-60CA05DEBEA1}" dt="2021-03-16T15:56:55.402" v="157" actId="114"/>
          <ac:spMkLst>
            <pc:docMk/>
            <pc:sldMk cId="1619124730" sldId="274"/>
            <ac:spMk id="3" creationId="{141974FE-C574-45DC-A312-98D5C00FDCEE}"/>
          </ac:spMkLst>
        </pc:spChg>
      </pc:sldChg>
      <pc:sldChg chg="modSp mod">
        <pc:chgData name="Monique Morrissey" userId="1540565c-04cc-40ba-8cf6-2dbe2b91e265" providerId="ADAL" clId="{812E9052-4C5D-45B0-B128-60CA05DEBEA1}" dt="2021-03-16T15:59:53.397" v="197" actId="20577"/>
        <pc:sldMkLst>
          <pc:docMk/>
          <pc:sldMk cId="4131229871" sldId="281"/>
        </pc:sldMkLst>
        <pc:spChg chg="mod">
          <ac:chgData name="Monique Morrissey" userId="1540565c-04cc-40ba-8cf6-2dbe2b91e265" providerId="ADAL" clId="{812E9052-4C5D-45B0-B128-60CA05DEBEA1}" dt="2021-03-16T15:59:53.397" v="197" actId="20577"/>
          <ac:spMkLst>
            <pc:docMk/>
            <pc:sldMk cId="4131229871" sldId="281"/>
            <ac:spMk id="3" creationId="{E56F4F4B-979E-45DE-B36E-93F3CE807B63}"/>
          </ac:spMkLst>
        </pc:spChg>
      </pc:sldChg>
      <pc:sldChg chg="modSp mod">
        <pc:chgData name="Monique Morrissey" userId="1540565c-04cc-40ba-8cf6-2dbe2b91e265" providerId="ADAL" clId="{812E9052-4C5D-45B0-B128-60CA05DEBEA1}" dt="2021-03-16T15:52:49.206" v="9" actId="108"/>
        <pc:sldMkLst>
          <pc:docMk/>
          <pc:sldMk cId="584627298" sldId="282"/>
        </pc:sldMkLst>
        <pc:spChg chg="mod">
          <ac:chgData name="Monique Morrissey" userId="1540565c-04cc-40ba-8cf6-2dbe2b91e265" providerId="ADAL" clId="{812E9052-4C5D-45B0-B128-60CA05DEBEA1}" dt="2021-03-16T15:52:08.309" v="6" actId="27636"/>
          <ac:spMkLst>
            <pc:docMk/>
            <pc:sldMk cId="584627298" sldId="282"/>
            <ac:spMk id="2" creationId="{A29324A3-A861-4CA8-B97B-4CA7DEA9E795}"/>
          </ac:spMkLst>
        </pc:spChg>
        <pc:spChg chg="mod">
          <ac:chgData name="Monique Morrissey" userId="1540565c-04cc-40ba-8cf6-2dbe2b91e265" providerId="ADAL" clId="{812E9052-4C5D-45B0-B128-60CA05DEBEA1}" dt="2021-03-16T15:52:49.206" v="9" actId="108"/>
          <ac:spMkLst>
            <pc:docMk/>
            <pc:sldMk cId="584627298" sldId="282"/>
            <ac:spMk id="3" creationId="{E8896E15-4046-43F0-B350-583A466AABD8}"/>
          </ac:spMkLst>
        </pc:spChg>
      </pc:sldChg>
      <pc:sldChg chg="modSp mod">
        <pc:chgData name="Monique Morrissey" userId="1540565c-04cc-40ba-8cf6-2dbe2b91e265" providerId="ADAL" clId="{812E9052-4C5D-45B0-B128-60CA05DEBEA1}" dt="2021-03-16T16:58:38.064" v="367" actId="20577"/>
        <pc:sldMkLst>
          <pc:docMk/>
          <pc:sldMk cId="1387707799" sldId="283"/>
        </pc:sldMkLst>
        <pc:spChg chg="mod">
          <ac:chgData name="Monique Morrissey" userId="1540565c-04cc-40ba-8cf6-2dbe2b91e265" providerId="ADAL" clId="{812E9052-4C5D-45B0-B128-60CA05DEBEA1}" dt="2021-03-16T16:58:38.064" v="367" actId="20577"/>
          <ac:spMkLst>
            <pc:docMk/>
            <pc:sldMk cId="1387707799" sldId="283"/>
            <ac:spMk id="2" creationId="{7896A2EE-7F31-4A7B-8C7D-0C655295111B}"/>
          </ac:spMkLst>
        </pc:spChg>
        <pc:spChg chg="mod">
          <ac:chgData name="Monique Morrissey" userId="1540565c-04cc-40ba-8cf6-2dbe2b91e265" providerId="ADAL" clId="{812E9052-4C5D-45B0-B128-60CA05DEBEA1}" dt="2021-03-16T16:01:10.287" v="201" actId="5793"/>
          <ac:spMkLst>
            <pc:docMk/>
            <pc:sldMk cId="1387707799" sldId="283"/>
            <ac:spMk id="3" creationId="{284EEDD1-5A9C-4BB0-9335-1B1E7D2D5F69}"/>
          </ac:spMkLst>
        </pc:spChg>
      </pc:sldChg>
      <pc:sldChg chg="modSp mod">
        <pc:chgData name="Monique Morrissey" userId="1540565c-04cc-40ba-8cf6-2dbe2b91e265" providerId="ADAL" clId="{812E9052-4C5D-45B0-B128-60CA05DEBEA1}" dt="2021-03-16T16:04:38.823" v="267" actId="20577"/>
        <pc:sldMkLst>
          <pc:docMk/>
          <pc:sldMk cId="1834291047" sldId="285"/>
        </pc:sldMkLst>
        <pc:spChg chg="mod">
          <ac:chgData name="Monique Morrissey" userId="1540565c-04cc-40ba-8cf6-2dbe2b91e265" providerId="ADAL" clId="{812E9052-4C5D-45B0-B128-60CA05DEBEA1}" dt="2021-03-16T16:02:05.022" v="202" actId="20577"/>
          <ac:spMkLst>
            <pc:docMk/>
            <pc:sldMk cId="1834291047" sldId="285"/>
            <ac:spMk id="2" creationId="{D360D0D9-2D53-41BC-AD3D-D34C9425FDB5}"/>
          </ac:spMkLst>
        </pc:spChg>
        <pc:spChg chg="mod">
          <ac:chgData name="Monique Morrissey" userId="1540565c-04cc-40ba-8cf6-2dbe2b91e265" providerId="ADAL" clId="{812E9052-4C5D-45B0-B128-60CA05DEBEA1}" dt="2021-03-16T16:04:38.823" v="267" actId="20577"/>
          <ac:spMkLst>
            <pc:docMk/>
            <pc:sldMk cId="1834291047" sldId="285"/>
            <ac:spMk id="3" creationId="{CA15713D-9CEE-4C3A-99A9-B2EFB0F4C5A7}"/>
          </ac:spMkLst>
        </pc:spChg>
      </pc:sldChg>
      <pc:sldChg chg="modSp del mod">
        <pc:chgData name="Monique Morrissey" userId="1540565c-04cc-40ba-8cf6-2dbe2b91e265" providerId="ADAL" clId="{812E9052-4C5D-45B0-B128-60CA05DEBEA1}" dt="2021-03-16T16:04:43.495" v="268" actId="47"/>
        <pc:sldMkLst>
          <pc:docMk/>
          <pc:sldMk cId="2259149848" sldId="286"/>
        </pc:sldMkLst>
        <pc:spChg chg="mod">
          <ac:chgData name="Monique Morrissey" userId="1540565c-04cc-40ba-8cf6-2dbe2b91e265" providerId="ADAL" clId="{812E9052-4C5D-45B0-B128-60CA05DEBEA1}" dt="2021-03-16T16:02:36.465" v="208" actId="21"/>
          <ac:spMkLst>
            <pc:docMk/>
            <pc:sldMk cId="2259149848" sldId="286"/>
            <ac:spMk id="3" creationId="{8D06EF2A-1E93-44A6-8660-ACDBFF7BAD63}"/>
          </ac:spMkLst>
        </pc:spChg>
      </pc:sldChg>
      <pc:sldChg chg="modSp mod">
        <pc:chgData name="Monique Morrissey" userId="1540565c-04cc-40ba-8cf6-2dbe2b91e265" providerId="ADAL" clId="{812E9052-4C5D-45B0-B128-60CA05DEBEA1}" dt="2021-03-16T17:00:58.984" v="368" actId="20577"/>
        <pc:sldMkLst>
          <pc:docMk/>
          <pc:sldMk cId="3080691127" sldId="288"/>
        </pc:sldMkLst>
        <pc:spChg chg="mod">
          <ac:chgData name="Monique Morrissey" userId="1540565c-04cc-40ba-8cf6-2dbe2b91e265" providerId="ADAL" clId="{812E9052-4C5D-45B0-B128-60CA05DEBEA1}" dt="2021-03-16T17:00:58.984" v="368" actId="20577"/>
          <ac:spMkLst>
            <pc:docMk/>
            <pc:sldMk cId="3080691127" sldId="288"/>
            <ac:spMk id="3" creationId="{675A70C2-E9B7-44D2-989D-D1595CB978C2}"/>
          </ac:spMkLst>
        </pc:spChg>
      </pc:sldChg>
      <pc:sldChg chg="modSp del mod">
        <pc:chgData name="Monique Morrissey" userId="1540565c-04cc-40ba-8cf6-2dbe2b91e265" providerId="ADAL" clId="{812E9052-4C5D-45B0-B128-60CA05DEBEA1}" dt="2021-03-16T16:06:22.085" v="283" actId="47"/>
        <pc:sldMkLst>
          <pc:docMk/>
          <pc:sldMk cId="1591116778" sldId="290"/>
        </pc:sldMkLst>
        <pc:spChg chg="mod">
          <ac:chgData name="Monique Morrissey" userId="1540565c-04cc-40ba-8cf6-2dbe2b91e265" providerId="ADAL" clId="{812E9052-4C5D-45B0-B128-60CA05DEBEA1}" dt="2021-03-16T16:05:04.656" v="269" actId="21"/>
          <ac:spMkLst>
            <pc:docMk/>
            <pc:sldMk cId="1591116778" sldId="290"/>
            <ac:spMk id="2" creationId="{3EE9CAAE-1798-451F-96EA-66AC22E5297F}"/>
          </ac:spMkLst>
        </pc:spChg>
        <pc:spChg chg="mod">
          <ac:chgData name="Monique Morrissey" userId="1540565c-04cc-40ba-8cf6-2dbe2b91e265" providerId="ADAL" clId="{812E9052-4C5D-45B0-B128-60CA05DEBEA1}" dt="2021-03-16T16:05:16.885" v="272" actId="21"/>
          <ac:spMkLst>
            <pc:docMk/>
            <pc:sldMk cId="1591116778" sldId="290"/>
            <ac:spMk id="3" creationId="{A5B2052B-5294-4322-B08F-2BA5481600D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847297-7706-4DFF-A2F9-A7BDDD32C2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323CB22-AC18-4B73-B678-E46723009B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E19C011-BA41-4C88-B929-5CCE3A19F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2ED9-B056-4F14-96DB-CBB5622F8514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EA09E3A-6612-4235-AEAD-B60CA4672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31C27B1-4A16-4178-840A-74DA0EE0C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2A7D-116D-417D-8192-D2941249A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41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A43106-7EE2-48DE-8B7C-9A82D60F7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F2F60DA-ED87-4339-9AC5-C17CF9E8A4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3C805C-4710-4D61-81D1-62AE4F2BC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2ED9-B056-4F14-96DB-CBB5622F8514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45501D2-5DE1-4144-A838-0A1A9CCA3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EFFD4E-1EAC-48B5-B4ED-C25647D9B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2A7D-116D-417D-8192-D2941249A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403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1DC9F5D-97A6-481B-8715-973B6DB065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4A346BB-C5A6-4E9F-BB87-320C3611E6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3421CB-E8AA-4E1E-BDBF-DDA1F7EEF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2ED9-B056-4F14-96DB-CBB5622F8514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12674F8-6E27-4240-9D0A-AAA9EB42C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637F632-4267-47DB-986C-03706E3D4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2A7D-116D-417D-8192-D2941249A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443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8F798B-C044-4AE4-AAF7-56685E05B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D1C6B67-4977-410B-83C1-8DD14A93BA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9446F56-5498-4F9A-AFD2-4F94723C2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437D7-4605-4CC8-A4CA-FF78278064CD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E020413-9E23-4540-9E2E-B380BE1C5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ECB920D-6BC1-487A-A523-F492B66BB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7B83E-15FB-476A-A22F-49E9F92B6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151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A1B085-6143-41E4-863B-1FEAB1E94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EA4053C-DBD8-4868-BFB8-D62E4305B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2C80B8F-4D46-4680-9960-0AFC109D9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2ED9-B056-4F14-96DB-CBB5622F8514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10FDCD4-0AFE-4480-A68E-AE50FBCC8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CA54675-18F3-477D-ABC0-C2FB4110D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2A7D-116D-417D-8192-D2941249A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895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22319D-7350-463D-A939-C1AEE654A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0DC518E-001C-4197-A02D-D245A9CFB3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743E2F-A6E0-4AC4-BAAC-7E36B9DB3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2ED9-B056-4F14-96DB-CBB5622F8514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1A3EBF-8607-4B29-8944-CAA917C30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85EB5A-4D2D-4EB5-B817-C016FB083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2A7D-116D-417D-8192-D2941249A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38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00EF1F-6C22-4677-8B4E-E15C57725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B8F007F-B470-45DF-B760-402B36D802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6480044-586A-4B2F-8643-6D3505D3D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DF4AFB1-9E3D-4BA5-B057-C54AAC49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2ED9-B056-4F14-96DB-CBB5622F8514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099FF70-562B-4D5F-A7F6-6030E341C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48B9634-5CCF-4932-9002-5167EDCA0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2A7D-116D-417D-8192-D2941249A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75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45ED4A-257C-4A74-9739-E600065AC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BE88043-9CE6-437B-ADDE-7FEF21139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5E964B3-8EB7-4E85-9992-8D2668EB4A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25C758E-040A-4A19-8C03-81D50EC54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9213AB4-4E39-40D5-BB0A-50E5148416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2C5E135-6825-460F-B3A2-44B19A0DA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2ED9-B056-4F14-96DB-CBB5622F8514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AB2E4BB-5F35-4686-B037-4CD7F76FC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7514F79-690F-4F89-AC3F-12E584EFA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2A7D-116D-417D-8192-D2941249A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493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6C1381-7EDF-482C-8565-660696695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5F288E6-C20F-4EE7-A5DD-74F9C3AB2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2ED9-B056-4F14-96DB-CBB5622F8514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C475DBD-251A-43FC-A8E6-05C0D807D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DE3B236-D68D-4C80-8FE7-07079F091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2A7D-116D-417D-8192-D2941249A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556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35B8438-BF06-4BCC-A191-86DC737AE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2ED9-B056-4F14-96DB-CBB5622F8514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D3C0DF6-05E2-4D59-850E-D086C5B07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27B4409-0266-423D-83B2-F12AE6ED2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2A7D-116D-417D-8192-D2941249A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376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2B00E8-6B72-4886-A948-450AF5D0D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8F948F-49A7-4332-A177-09E0C028D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00071D4-6283-4325-856B-E40D9C3C3B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499492C-477F-4834-A39E-124DBB610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2ED9-B056-4F14-96DB-CBB5622F8514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3892736-0C35-4558-92CE-5605E7E42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93C781B-6ED6-4545-9E12-91A422855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2A7D-116D-417D-8192-D2941249A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550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D6F4F9-0CAC-46E3-9D45-03A15D7D2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89C04EC-9D57-4833-9002-1C660A4DBF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996C4B8-6721-4EC9-A815-BFF4ED981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A619C0D-E431-4285-974A-B6CD57FED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2ED9-B056-4F14-96DB-CBB5622F8514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B3CA1BB-12A0-4BBB-804B-8C47AD593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F957C6D-FD06-45EF-878F-10457FB38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2A7D-116D-417D-8192-D2941249A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69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D5239D1-A600-4C70-BD28-0F2FC7D20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735ACE5-920E-486A-97B4-2758686137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982C099-3503-49B1-92D4-7D31BB6E55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82ED9-B056-4F14-96DB-CBB5622F8514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6A0B8D7-71D7-4957-887B-F89F4D0783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8FBAE1B-95DD-4EB6-895C-9C34D5853D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A2A7D-116D-417D-8192-D2941249A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791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pi.org/publication/the-war-against-the-postal-service/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45C837-0D5F-4D95-AEE0-3F1696F78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The War Against the </a:t>
            </a:r>
            <a:r>
              <a:rPr lang="en-US" b="0" i="1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People’s</a:t>
            </a:r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 Postal Service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465D2B8-F544-4BF4-A8FD-45CDA77E60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rtl="0">
              <a:buNone/>
            </a:pPr>
            <a:r>
              <a:rPr lang="en-US" b="0" i="0" u="sng" strike="noStrike" baseline="0" dirty="0">
                <a:solidFill>
                  <a:srgbClr val="0000FF"/>
                </a:solidFill>
                <a:latin typeface="Times New Roman" panose="02020603050405020304" pitchFamily="18" charset="0"/>
                <a:hlinkClick r:id="rId2"/>
              </a:rPr>
              <a:t>https://www.epi.org/publication/the-war-against-the-postal-service/</a:t>
            </a:r>
          </a:p>
          <a:p>
            <a:pPr marL="0" marR="0" lvl="0" indent="0" rtl="0">
              <a:buNone/>
            </a:pPr>
            <a:endParaRPr lang="en-US" b="0" i="0" u="none" strike="noStrike" baseline="0" dirty="0">
              <a:solidFill>
                <a:srgbClr val="365F91"/>
              </a:solidFill>
              <a:latin typeface="Times New Roman" panose="02020603050405020304" pitchFamily="18" charset="0"/>
            </a:endParaRPr>
          </a:p>
          <a:p>
            <a:pPr marL="0" marR="0" lvl="0" indent="0" rtl="0">
              <a:buNone/>
            </a:pPr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Monique Morrissey</a:t>
            </a:r>
          </a:p>
          <a:p>
            <a:pPr marL="0" marR="0" lvl="0" indent="0" rtl="0">
              <a:buNone/>
            </a:pPr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Economic Policy Institute</a:t>
            </a:r>
          </a:p>
          <a:p>
            <a:pPr marL="0" marR="0" lvl="0" indent="0" rtl="0">
              <a:buNone/>
            </a:pPr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People’s Postal Summit</a:t>
            </a:r>
          </a:p>
          <a:p>
            <a:pPr marL="0" marR="0" lvl="0" indent="0" rtl="0">
              <a:buNone/>
            </a:pPr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March 16, 2021</a:t>
            </a:r>
          </a:p>
        </p:txBody>
      </p:sp>
    </p:spTree>
    <p:extLst>
      <p:ext uri="{BB962C8B-B14F-4D97-AF65-F5344CB8AC3E}">
        <p14:creationId xmlns:p14="http://schemas.microsoft.com/office/powerpoint/2010/main" val="4175407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3A96D2-164E-4AB9-BD9E-FFC56E0E2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The Postal Service is a public service:</a:t>
            </a:r>
            <a:b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</a:br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Some things are too important to leave to greed!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B8C0621-DE68-493C-9EFE-28AEBC1CEA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rtl="0">
              <a:buNone/>
            </a:pPr>
            <a:r>
              <a:rPr lang="en-US" b="1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Fairness: </a:t>
            </a:r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Should essential services…</a:t>
            </a:r>
          </a:p>
          <a:p>
            <a:pPr lvl="1"/>
            <a:r>
              <a:rPr lang="en-US" dirty="0">
                <a:solidFill>
                  <a:srgbClr val="243F60"/>
                </a:solidFill>
                <a:latin typeface="Times New Roman" panose="02020603050405020304" pitchFamily="18" charset="0"/>
              </a:rPr>
              <a:t>…depend on ability to pay?</a:t>
            </a:r>
          </a:p>
          <a:p>
            <a:pPr lvl="1"/>
            <a:r>
              <a:rPr lang="en-US" dirty="0">
                <a:solidFill>
                  <a:srgbClr val="243F60"/>
                </a:solidFill>
                <a:latin typeface="Times New Roman" panose="02020603050405020304" pitchFamily="18" charset="0"/>
              </a:rPr>
              <a:t>…be priced according to (variable) costs?</a:t>
            </a:r>
          </a:p>
          <a:p>
            <a:pPr marL="0" indent="0">
              <a:buNone/>
            </a:pPr>
            <a:r>
              <a:rPr lang="en-US" b="1" dirty="0">
                <a:solidFill>
                  <a:srgbClr val="365F91"/>
                </a:solidFill>
                <a:latin typeface="Times New Roman" panose="02020603050405020304" pitchFamily="18" charset="0"/>
              </a:rPr>
              <a:t>Trust: </a:t>
            </a:r>
            <a:r>
              <a:rPr lang="en-US" dirty="0">
                <a:solidFill>
                  <a:srgbClr val="365F91"/>
                </a:solidFill>
                <a:latin typeface="Times New Roman" panose="02020603050405020304" pitchFamily="18" charset="0"/>
              </a:rPr>
              <a:t>Postal workers’ sense of duty is important</a:t>
            </a:r>
            <a:endParaRPr lang="en-US" b="0" i="0" u="none" strike="noStrike" baseline="0" dirty="0">
              <a:solidFill>
                <a:srgbClr val="365F91"/>
              </a:solidFill>
              <a:latin typeface="Times New Roman" panose="02020603050405020304" pitchFamily="18" charset="0"/>
            </a:endParaRPr>
          </a:p>
          <a:p>
            <a:pPr marR="0" lvl="1"/>
            <a:r>
              <a:rPr lang="en-US" dirty="0">
                <a:solidFill>
                  <a:srgbClr val="243F60"/>
                </a:solidFill>
                <a:latin typeface="Times New Roman" panose="02020603050405020304" pitchFamily="18" charset="0"/>
              </a:rPr>
              <a:t>See also: educators, caregivers, healthcare providers, military…</a:t>
            </a:r>
          </a:p>
        </p:txBody>
      </p:sp>
    </p:spTree>
    <p:extLst>
      <p:ext uri="{BB962C8B-B14F-4D97-AF65-F5344CB8AC3E}">
        <p14:creationId xmlns:p14="http://schemas.microsoft.com/office/powerpoint/2010/main" val="3039636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4A82BF-8C3F-49F2-BBDC-40F0702EB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Special interests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56F4F4B-979E-45DE-B36E-93F3CE807B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Major customers</a:t>
            </a:r>
          </a:p>
          <a:p>
            <a:pPr marR="0" lvl="1" rtl="0"/>
            <a:r>
              <a:rPr lang="en-US" b="0" i="0" u="none" strike="noStrike" baseline="0" dirty="0">
                <a:solidFill>
                  <a:srgbClr val="243F60"/>
                </a:solidFill>
                <a:latin typeface="Times New Roman" panose="02020603050405020304" pitchFamily="18" charset="0"/>
              </a:rPr>
              <a:t>Parcel shippers</a:t>
            </a:r>
          </a:p>
          <a:p>
            <a:pPr marR="0" lvl="1" rtl="0"/>
            <a:r>
              <a:rPr lang="en-US" b="0" i="0" u="none" strike="noStrike" baseline="0" dirty="0">
                <a:solidFill>
                  <a:srgbClr val="243F60"/>
                </a:solidFill>
                <a:latin typeface="Times New Roman" panose="02020603050405020304" pitchFamily="18" charset="0"/>
              </a:rPr>
              <a:t>Mass mailers</a:t>
            </a:r>
          </a:p>
          <a:p>
            <a:pPr marR="0" lvl="0" rtl="0"/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Major competitors</a:t>
            </a:r>
          </a:p>
          <a:p>
            <a:pPr marR="0" lvl="1" rtl="0"/>
            <a:r>
              <a:rPr lang="en-US" b="0" i="0" u="none" strike="noStrike" baseline="0" dirty="0">
                <a:solidFill>
                  <a:srgbClr val="243F60"/>
                </a:solidFill>
                <a:latin typeface="Times New Roman" panose="02020603050405020304" pitchFamily="18" charset="0"/>
              </a:rPr>
              <a:t>Processing</a:t>
            </a:r>
          </a:p>
          <a:p>
            <a:pPr marR="0" lvl="1" rtl="0"/>
            <a:r>
              <a:rPr lang="en-US" b="0" i="0" u="none" strike="noStrike" baseline="0" dirty="0">
                <a:solidFill>
                  <a:srgbClr val="243F60"/>
                </a:solidFill>
                <a:latin typeface="Times New Roman" panose="02020603050405020304" pitchFamily="18" charset="0"/>
              </a:rPr>
              <a:t>Logistics</a:t>
            </a:r>
          </a:p>
          <a:p>
            <a:pPr marR="0" lvl="1" rtl="0"/>
            <a:r>
              <a:rPr lang="en-US" b="0" i="0" u="none" strike="noStrike" baseline="0" dirty="0">
                <a:solidFill>
                  <a:srgbClr val="243F60"/>
                </a:solidFill>
                <a:latin typeface="Times New Roman" panose="02020603050405020304" pitchFamily="18" charset="0"/>
              </a:rPr>
              <a:t>Delivery</a:t>
            </a:r>
          </a:p>
          <a:p>
            <a:pPr marR="0" lvl="0" rtl="0"/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Biggest stakeholders are both customers and competitors </a:t>
            </a:r>
          </a:p>
        </p:txBody>
      </p:sp>
    </p:spTree>
    <p:extLst>
      <p:ext uri="{BB962C8B-B14F-4D97-AF65-F5344CB8AC3E}">
        <p14:creationId xmlns:p14="http://schemas.microsoft.com/office/powerpoint/2010/main" val="4131229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9324A3-A861-4CA8-B97B-4CA7DEA9E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rgbClr val="365F91"/>
                </a:solidFill>
                <a:latin typeface="Times New Roman" panose="02020603050405020304" pitchFamily="18" charset="0"/>
              </a:rPr>
              <a:t>Special interests don’t operate in a competitive market!</a:t>
            </a:r>
            <a:endParaRPr lang="en-US" b="0" i="0" u="none" strike="noStrike" baseline="0" dirty="0">
              <a:latin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8896E15-4046-43F0-B350-583A466AAB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365F91"/>
                </a:solidFill>
                <a:latin typeface="Times New Roman" panose="02020603050405020304" pitchFamily="18" charset="0"/>
              </a:rPr>
              <a:t>Exercise market power</a:t>
            </a:r>
          </a:p>
          <a:p>
            <a:pPr marL="0" marR="0" lvl="1" indent="0">
              <a:spcBef>
                <a:spcPts val="1000"/>
              </a:spcBef>
              <a:buNone/>
            </a:pPr>
            <a:r>
              <a:rPr lang="en-US" sz="2800" dirty="0">
                <a:solidFill>
                  <a:srgbClr val="365F91"/>
                </a:solidFill>
                <a:latin typeface="Times New Roman" panose="02020603050405020304" pitchFamily="18" charset="0"/>
              </a:rPr>
              <a:t>Exhibit rent-seeking behavior (lobby for favorable treatment)</a:t>
            </a:r>
          </a:p>
          <a:p>
            <a:pPr marR="0" lvl="1" rtl="0"/>
            <a:r>
              <a:rPr lang="en-US" b="0" i="0" u="none" strike="noStrike" baseline="0" dirty="0">
                <a:solidFill>
                  <a:srgbClr val="243F60"/>
                </a:solidFill>
                <a:latin typeface="Times New Roman" panose="02020603050405020304" pitchFamily="18" charset="0"/>
              </a:rPr>
              <a:t>Legislation (lobby Congress)</a:t>
            </a:r>
          </a:p>
          <a:p>
            <a:pPr marR="0" lvl="1" rtl="0"/>
            <a:r>
              <a:rPr lang="en-US" b="0" i="0" u="none" strike="noStrike" baseline="0" dirty="0">
                <a:solidFill>
                  <a:srgbClr val="243F60"/>
                </a:solidFill>
                <a:latin typeface="Times New Roman" panose="02020603050405020304" pitchFamily="18" charset="0"/>
              </a:rPr>
              <a:t>Regulation (lobby or sue Postal Regulatory Commission)</a:t>
            </a:r>
          </a:p>
          <a:p>
            <a:pPr marR="0" lvl="1" rtl="0"/>
            <a:r>
              <a:rPr lang="en-US" b="0" i="0" u="none" strike="noStrike" baseline="0" dirty="0">
                <a:solidFill>
                  <a:srgbClr val="243F60"/>
                </a:solidFill>
                <a:latin typeface="Times New Roman" panose="02020603050405020304" pitchFamily="18" charset="0"/>
              </a:rPr>
              <a:t>Management practices (via industry advisory groups)</a:t>
            </a:r>
          </a:p>
        </p:txBody>
      </p:sp>
    </p:spTree>
    <p:extLst>
      <p:ext uri="{BB962C8B-B14F-4D97-AF65-F5344CB8AC3E}">
        <p14:creationId xmlns:p14="http://schemas.microsoft.com/office/powerpoint/2010/main" val="584627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96A2EE-7F31-4A7B-8C7D-0C6552951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365F91"/>
                </a:solidFill>
                <a:latin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365F91"/>
                </a:solidFill>
                <a:latin typeface="Times New Roman" panose="02020603050405020304" pitchFamily="18" charset="0"/>
              </a:rPr>
            </a:br>
            <a:r>
              <a:rPr lang="en-US" dirty="0">
                <a:solidFill>
                  <a:srgbClr val="365F91"/>
                </a:solidFill>
                <a:latin typeface="Times New Roman" panose="02020603050405020304" pitchFamily="18" charset="0"/>
              </a:rPr>
              <a:t>(Concentrated) Special Interests vs. </a:t>
            </a:r>
            <a:br>
              <a:rPr lang="en-US" dirty="0">
                <a:solidFill>
                  <a:srgbClr val="365F91"/>
                </a:solidFill>
                <a:latin typeface="Times New Roman" panose="02020603050405020304" pitchFamily="18" charset="0"/>
              </a:rPr>
            </a:br>
            <a:r>
              <a:rPr lang="en-US" dirty="0">
                <a:solidFill>
                  <a:srgbClr val="365F91"/>
                </a:solidFill>
                <a:latin typeface="Times New Roman" panose="02020603050405020304" pitchFamily="18" charset="0"/>
              </a:rPr>
              <a:t>(More Diffuse) Stakeholders</a:t>
            </a:r>
            <a:r>
              <a:rPr lang="en-US" b="0" i="0" u="none" strike="noStrike" baseline="0" dirty="0">
                <a:solidFill>
                  <a:srgbClr val="243F60"/>
                </a:solidFill>
                <a:latin typeface="Times New Roman" panose="02020603050405020304" pitchFamily="18" charset="0"/>
              </a:rPr>
              <a:t/>
            </a:r>
            <a:br>
              <a:rPr lang="en-US" b="0" i="0" u="none" strike="noStrike" baseline="0" dirty="0">
                <a:solidFill>
                  <a:srgbClr val="243F60"/>
                </a:solidFill>
                <a:latin typeface="Times New Roman" panose="02020603050405020304" pitchFamily="18" charset="0"/>
              </a:rPr>
            </a:br>
            <a:endParaRPr lang="en-US" b="0" i="0" u="none" strike="noStrike" baseline="0" dirty="0">
              <a:latin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84EEDD1-5A9C-4BB0-9335-1B1E7D2D5F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rtl="0">
              <a:buNone/>
            </a:pPr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Households</a:t>
            </a:r>
          </a:p>
          <a:p>
            <a:pPr marR="0" lvl="1" rtl="0"/>
            <a:r>
              <a:rPr lang="en-US" b="0" i="0" u="none" strike="noStrike" baseline="0" dirty="0">
                <a:solidFill>
                  <a:srgbClr val="243F60"/>
                </a:solidFill>
                <a:latin typeface="Times New Roman" panose="02020603050405020304" pitchFamily="18" charset="0"/>
              </a:rPr>
              <a:t>Members of Congress</a:t>
            </a:r>
          </a:p>
          <a:p>
            <a:pPr marR="0" lvl="2" rtl="0"/>
            <a:r>
              <a:rPr lang="en-US" b="0" i="1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Rural areas</a:t>
            </a:r>
          </a:p>
          <a:p>
            <a:pPr marL="0" marR="0" lvl="0" indent="0" rtl="0">
              <a:buNone/>
            </a:pPr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Small businesses</a:t>
            </a:r>
          </a:p>
          <a:p>
            <a:pPr marR="0" lvl="1" rtl="0"/>
            <a:r>
              <a:rPr lang="en-US" b="0" i="0" u="none" strike="noStrike" baseline="0" dirty="0">
                <a:solidFill>
                  <a:srgbClr val="243F60"/>
                </a:solidFill>
                <a:latin typeface="Times New Roman" panose="02020603050405020304" pitchFamily="18" charset="0"/>
              </a:rPr>
              <a:t>Associations</a:t>
            </a:r>
          </a:p>
          <a:p>
            <a:pPr marL="0" marR="0" lvl="0" indent="0" rtl="0">
              <a:buNone/>
            </a:pPr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Workers</a:t>
            </a:r>
          </a:p>
          <a:p>
            <a:pPr marR="0" lvl="1" rtl="0"/>
            <a:r>
              <a:rPr lang="en-US" b="0" i="0" u="none" strike="noStrike" baseline="0" dirty="0">
                <a:solidFill>
                  <a:srgbClr val="243F60"/>
                </a:solidFill>
                <a:latin typeface="Times New Roman" panose="02020603050405020304" pitchFamily="18" charset="0"/>
              </a:rPr>
              <a:t>Unions</a:t>
            </a:r>
          </a:p>
        </p:txBody>
      </p:sp>
    </p:spTree>
    <p:extLst>
      <p:ext uri="{BB962C8B-B14F-4D97-AF65-F5344CB8AC3E}">
        <p14:creationId xmlns:p14="http://schemas.microsoft.com/office/powerpoint/2010/main" val="1387707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60D0D9-2D53-41BC-AD3D-D34C9425F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How critics frame the issue: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A15713D-9CEE-4C3A-99A9-B2EFB0F4C5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“Government inefficiency”</a:t>
            </a:r>
          </a:p>
          <a:p>
            <a:pPr lvl="1"/>
            <a:r>
              <a:rPr lang="en-US" dirty="0">
                <a:solidFill>
                  <a:srgbClr val="243F60"/>
                </a:solidFill>
                <a:latin typeface="Times New Roman" panose="02020603050405020304" pitchFamily="18" charset="0"/>
              </a:rPr>
              <a:t>Critics can’t point to evidence of bloat</a:t>
            </a:r>
          </a:p>
          <a:p>
            <a:pPr marR="0" lvl="0" rtl="0"/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“Unfair competition”</a:t>
            </a:r>
          </a:p>
          <a:p>
            <a:pPr lvl="1"/>
            <a:r>
              <a:rPr lang="en-US" b="0" i="0" u="none" strike="noStrike" baseline="0" dirty="0">
                <a:solidFill>
                  <a:srgbClr val="243F60"/>
                </a:solidFill>
                <a:latin typeface="Times New Roman" panose="02020603050405020304" pitchFamily="18" charset="0"/>
              </a:rPr>
              <a:t>Shouldn’t matter if it benefits consumers</a:t>
            </a:r>
          </a:p>
          <a:p>
            <a:pPr lvl="1"/>
            <a:endParaRPr lang="en-US" b="0" i="0" u="none" strike="noStrike" baseline="0" dirty="0">
              <a:solidFill>
                <a:srgbClr val="243F6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365F91"/>
                </a:solidFill>
                <a:latin typeface="Times New Roman" panose="02020603050405020304" pitchFamily="18" charset="0"/>
              </a:rPr>
              <a:t>Note: Somewhat contradictory arguments for different audiences</a:t>
            </a:r>
          </a:p>
          <a:p>
            <a:endParaRPr lang="en-US" dirty="0">
              <a:solidFill>
                <a:srgbClr val="365F91"/>
              </a:solidFill>
              <a:latin typeface="Times New Roman" panose="02020603050405020304" pitchFamily="18" charset="0"/>
            </a:endParaRPr>
          </a:p>
          <a:p>
            <a:pPr marR="0" lvl="1" rtl="0"/>
            <a:endParaRPr lang="en-US" b="0" i="0" u="none" strike="noStrike" baseline="0" dirty="0">
              <a:solidFill>
                <a:srgbClr val="243F6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291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3FB4A5-BE94-4D88-82C7-C01265F6C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365F91"/>
                </a:solidFill>
                <a:latin typeface="Times New Roman" panose="02020603050405020304" pitchFamily="18" charset="0"/>
              </a:rPr>
              <a:t>Are critics shouting into the wind?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75A70C2-E9B7-44D2-989D-D1595CB978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Overt privatization efforts have fizzled</a:t>
            </a:r>
          </a:p>
          <a:p>
            <a:pPr marR="0" lvl="0" rtl="0"/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Americans love the </a:t>
            </a:r>
            <a:r>
              <a:rPr lang="en-US" b="0" i="1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people’s</a:t>
            </a:r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 Postal Service</a:t>
            </a:r>
          </a:p>
          <a:p>
            <a:pPr marR="0" lvl="0" rtl="0"/>
            <a:endParaRPr lang="en-US" dirty="0">
              <a:solidFill>
                <a:srgbClr val="365F91"/>
              </a:solidFill>
              <a:latin typeface="Times New Roman" panose="02020603050405020304" pitchFamily="18" charset="0"/>
            </a:endParaRPr>
          </a:p>
          <a:p>
            <a:pPr marL="0" marR="0" lvl="0" indent="0" rtl="0">
              <a:buNone/>
            </a:pPr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But threats remain:</a:t>
            </a:r>
          </a:p>
          <a:p>
            <a:pPr lvl="1"/>
            <a:r>
              <a:rPr lang="en-US" b="0" i="0" u="none" strike="noStrike" baseline="0" dirty="0">
                <a:latin typeface="Times New Roman" panose="02020603050405020304" pitchFamily="18" charset="0"/>
              </a:rPr>
              <a:t>Sabotage</a:t>
            </a:r>
          </a:p>
          <a:p>
            <a:pPr lvl="1"/>
            <a:r>
              <a:rPr lang="en-US" b="0" i="0" u="none" strike="noStrike" baseline="0" dirty="0">
                <a:latin typeface="Times New Roman" panose="02020603050405020304" pitchFamily="18" charset="0"/>
              </a:rPr>
              <a:t>PAEA</a:t>
            </a:r>
          </a:p>
          <a:p>
            <a:pPr lvl="1"/>
            <a:r>
              <a:rPr lang="en-US" b="0" i="0" u="none" strike="noStrike" baseline="0" dirty="0">
                <a:latin typeface="Times New Roman" panose="02020603050405020304" pitchFamily="18" charset="0"/>
              </a:rPr>
              <a:t>Back-door privatization</a:t>
            </a:r>
          </a:p>
          <a:p>
            <a:pPr marR="0" lvl="0" rtl="0"/>
            <a:endParaRPr lang="en-US" b="0" i="0" u="none" strike="noStrike" baseline="0" dirty="0">
              <a:solidFill>
                <a:srgbClr val="365F9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691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0926FA-E380-4F1D-8C6D-4E155CDA7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PAEA:	Didn’t come out of nowhere</a:t>
            </a:r>
            <a:b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</a:br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		Still in place despite obvious problems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F2E4DAA-8B4D-4180-8F94-A53277740E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rtl="0">
              <a:buNone/>
            </a:pPr>
            <a:endParaRPr lang="en-US" sz="2800" b="0" i="0" u="none" strike="noStrike" baseline="0" dirty="0">
              <a:solidFill>
                <a:srgbClr val="243F60"/>
              </a:solidFill>
              <a:latin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2800" dirty="0">
                <a:solidFill>
                  <a:srgbClr val="365F91"/>
                </a:solidFill>
                <a:latin typeface="Times New Roman" panose="02020603050405020304" pitchFamily="18" charset="0"/>
              </a:rPr>
              <a:t>Why is the Postal Service a perpetual battleground?</a:t>
            </a:r>
          </a:p>
          <a:p>
            <a:pPr marL="457200" lvl="1" indent="0">
              <a:buNone/>
            </a:pPr>
            <a:r>
              <a:rPr lang="en-US" sz="2800" dirty="0">
                <a:solidFill>
                  <a:srgbClr val="365F91"/>
                </a:solidFill>
                <a:latin typeface="Times New Roman" panose="02020603050405020304" pitchFamily="18" charset="0"/>
              </a:rPr>
              <a:t>What are the forces at play?</a:t>
            </a:r>
          </a:p>
        </p:txBody>
      </p:sp>
    </p:spTree>
    <p:extLst>
      <p:ext uri="{BB962C8B-B14F-4D97-AF65-F5344CB8AC3E}">
        <p14:creationId xmlns:p14="http://schemas.microsoft.com/office/powerpoint/2010/main" val="1429169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3F5A3F-A59A-45FA-82AB-533AF83D3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Problems enshrined in PAEA (2006)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5CD083F-1356-4A7C-B61E-E29438F8E3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Onerous retiree benefit prefunding requirement</a:t>
            </a:r>
          </a:p>
          <a:p>
            <a:pPr marR="0" lvl="0" rtl="0"/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Postage capped at CPI</a:t>
            </a:r>
          </a:p>
          <a:p>
            <a:pPr marR="0" lvl="1" rtl="0"/>
            <a:r>
              <a:rPr lang="en-US" b="0" i="0" u="none" strike="noStrike" baseline="0" dirty="0">
                <a:solidFill>
                  <a:srgbClr val="243F60"/>
                </a:solidFill>
                <a:latin typeface="Times New Roman" panose="02020603050405020304" pitchFamily="18" charset="0"/>
              </a:rPr>
              <a:t>Rising fixed costs (addresses)</a:t>
            </a:r>
          </a:p>
          <a:p>
            <a:pPr marR="0" lvl="1" rtl="0"/>
            <a:r>
              <a:rPr lang="en-US" b="0" i="0" u="none" strike="noStrike" baseline="0" dirty="0">
                <a:solidFill>
                  <a:srgbClr val="243F60"/>
                </a:solidFill>
                <a:latin typeface="Times New Roman" panose="02020603050405020304" pitchFamily="18" charset="0"/>
              </a:rPr>
              <a:t>Declining paper mail volume</a:t>
            </a:r>
          </a:p>
          <a:p>
            <a:pPr marR="0" lvl="2" rtl="0"/>
            <a:r>
              <a:rPr lang="en-US" b="0" i="1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Great Recession</a:t>
            </a:r>
          </a:p>
          <a:p>
            <a:pPr marR="0" lvl="0" rtl="0"/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Services restricted to traditional activities</a:t>
            </a:r>
          </a:p>
        </p:txBody>
      </p:sp>
    </p:spTree>
    <p:extLst>
      <p:ext uri="{BB962C8B-B14F-4D97-AF65-F5344CB8AC3E}">
        <p14:creationId xmlns:p14="http://schemas.microsoft.com/office/powerpoint/2010/main" val="1361918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5CAECA-3D65-462F-9D75-ADE8D23CD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65F91"/>
                </a:solidFill>
                <a:latin typeface="Times New Roman" panose="02020603050405020304" pitchFamily="18" charset="0"/>
              </a:rPr>
              <a:t>Judy will discuss the l</a:t>
            </a:r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egislative 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C6B3522-7108-4178-9DC3-8242AC94B3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PAEA is </a:t>
            </a:r>
            <a:r>
              <a:rPr lang="en-US" dirty="0">
                <a:solidFill>
                  <a:srgbClr val="365F91"/>
                </a:solidFill>
                <a:latin typeface="Times New Roman" panose="02020603050405020304" pitchFamily="18" charset="0"/>
              </a:rPr>
              <a:t>“the </a:t>
            </a:r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gift that keeps on giving” for Postal Service foes</a:t>
            </a:r>
          </a:p>
          <a:p>
            <a:pPr marR="0" lvl="1" rtl="0"/>
            <a:r>
              <a:rPr lang="en-US" b="0" i="0" u="none" strike="noStrike" baseline="0" dirty="0">
                <a:solidFill>
                  <a:srgbClr val="243F60"/>
                </a:solidFill>
                <a:latin typeface="Times New Roman" panose="02020603050405020304" pitchFamily="18" charset="0"/>
              </a:rPr>
              <a:t>“Financially-troubled,” “struggling” etc.</a:t>
            </a:r>
          </a:p>
          <a:p>
            <a:pPr marR="0" lvl="0" rtl="0"/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Repealing PAEA is necessary, but may not be sufficient</a:t>
            </a:r>
          </a:p>
        </p:txBody>
      </p:sp>
    </p:spTree>
    <p:extLst>
      <p:ext uri="{BB962C8B-B14F-4D97-AF65-F5344CB8AC3E}">
        <p14:creationId xmlns:p14="http://schemas.microsoft.com/office/powerpoint/2010/main" val="1731249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5E4F24-3116-445C-B11E-9D3A96361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sz="4000" b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Why</a:t>
            </a:r>
            <a:r>
              <a:rPr lang="en-US" sz="4000" dirty="0">
                <a:solidFill>
                  <a:srgbClr val="365F91"/>
                </a:solidFill>
                <a:latin typeface="Times New Roman" panose="02020603050405020304" pitchFamily="18" charset="0"/>
              </a:rPr>
              <a:t> is the Postal Service always under attack?</a:t>
            </a:r>
            <a:endParaRPr lang="en-US" sz="4000" b="0" u="none" strike="noStrike" baseline="0" dirty="0">
              <a:solidFill>
                <a:srgbClr val="365F9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91829E6-0114-42FC-9C3E-493430B4B6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65F91"/>
                </a:solidFill>
                <a:latin typeface="Times New Roman" panose="02020603050405020304" pitchFamily="18" charset="0"/>
              </a:rPr>
              <a:t>It’s very big.</a:t>
            </a:r>
          </a:p>
          <a:p>
            <a:pPr lvl="1"/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Even after downsizing, biggest civilian agency</a:t>
            </a:r>
          </a:p>
          <a:p>
            <a:r>
              <a:rPr lang="en-US" dirty="0">
                <a:solidFill>
                  <a:srgbClr val="365F91"/>
                </a:solidFill>
                <a:latin typeface="Times New Roman" panose="02020603050405020304" pitchFamily="18" charset="0"/>
              </a:rPr>
              <a:t>It’s very popular.</a:t>
            </a:r>
          </a:p>
          <a:p>
            <a:pPr lvl="1"/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91% of Americans hold a favorable view (Pew 2020)</a:t>
            </a:r>
          </a:p>
          <a:p>
            <a:pPr lvl="2"/>
            <a:r>
              <a:rPr lang="en-US" b="0" i="0" u="none" strike="noStrike" baseline="0" dirty="0">
                <a:solidFill>
                  <a:srgbClr val="243F60"/>
                </a:solidFill>
                <a:latin typeface="Times New Roman" panose="02020603050405020304" pitchFamily="18" charset="0"/>
              </a:rPr>
              <a:t>No difference by party affiliation</a:t>
            </a:r>
          </a:p>
          <a:p>
            <a:pPr lvl="2"/>
            <a:r>
              <a:rPr lang="en-US" b="0" i="0" u="none" strike="noStrike" baseline="0" dirty="0">
                <a:solidFill>
                  <a:srgbClr val="243F60"/>
                </a:solidFill>
                <a:latin typeface="Times New Roman" panose="02020603050405020304" pitchFamily="18" charset="0"/>
              </a:rPr>
              <a:t>Very popular in rural districts</a:t>
            </a:r>
          </a:p>
          <a:p>
            <a:r>
              <a:rPr lang="en-US" dirty="0">
                <a:solidFill>
                  <a:srgbClr val="365F91"/>
                </a:solidFill>
                <a:latin typeface="Times New Roman" panose="02020603050405020304" pitchFamily="18" charset="0"/>
              </a:rPr>
              <a:t>It competes with the private sector</a:t>
            </a:r>
          </a:p>
          <a:p>
            <a:endParaRPr lang="en-US" dirty="0">
              <a:solidFill>
                <a:srgbClr val="365F91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i="1" dirty="0">
                <a:solidFill>
                  <a:srgbClr val="365F91"/>
                </a:solidFill>
                <a:latin typeface="Times New Roman" panose="02020603050405020304" pitchFamily="18" charset="0"/>
              </a:rPr>
              <a:t>See also: Social Security, public schools…</a:t>
            </a:r>
          </a:p>
        </p:txBody>
      </p:sp>
    </p:spTree>
    <p:extLst>
      <p:ext uri="{BB962C8B-B14F-4D97-AF65-F5344CB8AC3E}">
        <p14:creationId xmlns:p14="http://schemas.microsoft.com/office/powerpoint/2010/main" val="2305710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833955-FEB3-46A0-ADFA-4DA284893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sz="4000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Unholy Alliance: Special Interests + Ideologues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EB85F4D-3460-46CF-B929-40734474C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436442" cy="4351338"/>
          </a:xfrm>
        </p:spPr>
        <p:txBody>
          <a:bodyPr/>
          <a:lstStyle/>
          <a:p>
            <a:pPr marL="0" marR="0" lvl="0" indent="0" rtl="0">
              <a:buNone/>
            </a:pPr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Teddy Roosevelt warned against "invisible government, the </a:t>
            </a:r>
            <a:r>
              <a:rPr lang="en-US" b="1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unholy alliance</a:t>
            </a:r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 between corrupt business and corrupt politics"</a:t>
            </a:r>
          </a:p>
          <a:p>
            <a:pPr marR="0" lvl="1" rtl="0"/>
            <a:r>
              <a:rPr lang="en-US" b="0" i="0" u="none" strike="noStrike" baseline="0" dirty="0">
                <a:solidFill>
                  <a:srgbClr val="243F60"/>
                </a:solidFill>
                <a:latin typeface="Times New Roman" panose="02020603050405020304" pitchFamily="18" charset="0"/>
              </a:rPr>
              <a:t>“Invisible” is apt</a:t>
            </a:r>
          </a:p>
          <a:p>
            <a:pPr lvl="2"/>
            <a:r>
              <a:rPr lang="en-US" b="0" i="0" u="none" strike="noStrike" baseline="0" dirty="0">
                <a:solidFill>
                  <a:srgbClr val="243F60"/>
                </a:solidFill>
                <a:latin typeface="Times New Roman" panose="02020603050405020304" pitchFamily="18" charset="0"/>
              </a:rPr>
              <a:t>“Back-door” privatization</a:t>
            </a:r>
          </a:p>
          <a:p>
            <a:pPr marL="0" marR="0" lvl="0" indent="0" rtl="0">
              <a:buNone/>
            </a:pPr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“Politics” =&gt; ideology </a:t>
            </a:r>
            <a:r>
              <a:rPr lang="en-US" dirty="0">
                <a:solidFill>
                  <a:srgbClr val="365F91"/>
                </a:solidFill>
                <a:latin typeface="Times New Roman" panose="02020603050405020304" pitchFamily="18" charset="0"/>
              </a:rPr>
              <a:t>(sometimes sincere belief)</a:t>
            </a:r>
          </a:p>
          <a:p>
            <a:pPr lvl="1"/>
            <a:r>
              <a:rPr lang="en-US" dirty="0">
                <a:solidFill>
                  <a:srgbClr val="243F60"/>
                </a:solidFill>
                <a:latin typeface="Times New Roman" panose="02020603050405020304" pitchFamily="18" charset="0"/>
              </a:rPr>
              <a:t>“Government limits freedom” </a:t>
            </a:r>
          </a:p>
          <a:p>
            <a:pPr lvl="2"/>
            <a:r>
              <a:rPr lang="en-US" dirty="0">
                <a:solidFill>
                  <a:srgbClr val="243F60"/>
                </a:solidFill>
                <a:latin typeface="Times New Roman" panose="02020603050405020304" pitchFamily="18" charset="0"/>
              </a:rPr>
              <a:t>Think tank libertarians, Republican politicians</a:t>
            </a:r>
          </a:p>
          <a:p>
            <a:pPr marR="0" lvl="1"/>
            <a:r>
              <a:rPr lang="en-US" dirty="0">
                <a:solidFill>
                  <a:srgbClr val="243F60"/>
                </a:solidFill>
                <a:latin typeface="Times New Roman" panose="02020603050405020304" pitchFamily="18" charset="0"/>
              </a:rPr>
              <a:t>“Government is inefficient”</a:t>
            </a:r>
          </a:p>
          <a:p>
            <a:pPr lvl="2"/>
            <a:r>
              <a:rPr lang="en-US" dirty="0">
                <a:solidFill>
                  <a:srgbClr val="243F60"/>
                </a:solidFill>
                <a:latin typeface="Times New Roman" panose="02020603050405020304" pitchFamily="18" charset="0"/>
              </a:rPr>
              <a:t>General public</a:t>
            </a:r>
          </a:p>
          <a:p>
            <a:pPr marR="0" lvl="2" rtl="0"/>
            <a:endParaRPr lang="en-US" b="0" i="1" u="none" strike="noStrike" baseline="0" dirty="0">
              <a:solidFill>
                <a:srgbClr val="365F9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753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8EA37A-9632-478B-94B7-F9D923F2F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Ideologues: libertarians, orthodox economists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41974FE-C574-45DC-A312-98D5C00FDC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USPS </a:t>
            </a:r>
            <a:r>
              <a:rPr lang="en-US" dirty="0">
                <a:solidFill>
                  <a:srgbClr val="365F91"/>
                </a:solidFill>
                <a:latin typeface="Times New Roman" panose="02020603050405020304" pitchFamily="18" charset="0"/>
              </a:rPr>
              <a:t>isn’t </a:t>
            </a:r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funded by taxpayers</a:t>
            </a:r>
          </a:p>
          <a:p>
            <a:pPr marR="0" lvl="0" rtl="0"/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So what’s the problem?!</a:t>
            </a:r>
          </a:p>
          <a:p>
            <a:pPr marR="0" lvl="1" rtl="0"/>
            <a:r>
              <a:rPr lang="en-US" b="0" i="0" u="none" strike="noStrike" baseline="0" dirty="0">
                <a:solidFill>
                  <a:srgbClr val="243F60"/>
                </a:solidFill>
                <a:latin typeface="Times New Roman" panose="02020603050405020304" pitchFamily="18" charset="0"/>
              </a:rPr>
              <a:t>Monopoly rents</a:t>
            </a:r>
          </a:p>
          <a:p>
            <a:pPr marR="0" lvl="1" rtl="0"/>
            <a:r>
              <a:rPr lang="en-US" b="0" i="0" u="none" strike="noStrike" baseline="0" dirty="0">
                <a:solidFill>
                  <a:srgbClr val="243F60"/>
                </a:solidFill>
                <a:latin typeface="Times New Roman" panose="02020603050405020304" pitchFamily="18" charset="0"/>
              </a:rPr>
              <a:t>Market distortions</a:t>
            </a:r>
            <a:br>
              <a:rPr lang="en-US" b="0" i="0" u="none" strike="noStrike" baseline="0" dirty="0">
                <a:solidFill>
                  <a:srgbClr val="243F60"/>
                </a:solidFill>
                <a:latin typeface="Times New Roman" panose="02020603050405020304" pitchFamily="18" charset="0"/>
              </a:rPr>
            </a:br>
            <a:endParaRPr lang="en-US" b="0" i="0" u="none" strike="noStrike" baseline="0" dirty="0">
              <a:solidFill>
                <a:srgbClr val="243F60"/>
              </a:solidFill>
              <a:latin typeface="Times New Roman" panose="02020603050405020304" pitchFamily="18" charset="0"/>
            </a:endParaRPr>
          </a:p>
          <a:p>
            <a:pPr marL="0" marR="0" lvl="0" indent="0" rtl="0">
              <a:buNone/>
            </a:pPr>
            <a:r>
              <a:rPr lang="en-US" b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(If we’re being charitable about their logic.)</a:t>
            </a:r>
          </a:p>
        </p:txBody>
      </p:sp>
    </p:spTree>
    <p:extLst>
      <p:ext uri="{BB962C8B-B14F-4D97-AF65-F5344CB8AC3E}">
        <p14:creationId xmlns:p14="http://schemas.microsoft.com/office/powerpoint/2010/main" val="1619124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DAFDA4-4826-4E6E-A51F-84BBEF341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>
                <a:solidFill>
                  <a:srgbClr val="365F91"/>
                </a:solidFill>
                <a:latin typeface="Times New Roman" panose="02020603050405020304" pitchFamily="18" charset="0"/>
              </a:rPr>
              <a:t>Why is the Postal Service a monopoly?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5B3C08A-39DC-4819-B714-26AF2AC1B0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Natural monopoly</a:t>
            </a:r>
          </a:p>
          <a:p>
            <a:pPr marR="0" lvl="1" rtl="0"/>
            <a:r>
              <a:rPr lang="en-US" b="0" i="0" u="none" strike="noStrike" baseline="0" dirty="0">
                <a:solidFill>
                  <a:srgbClr val="243F60"/>
                </a:solidFill>
                <a:latin typeface="Times New Roman" panose="02020603050405020304" pitchFamily="18" charset="0"/>
              </a:rPr>
              <a:t>Fixed costs, barriers to entry</a:t>
            </a:r>
          </a:p>
          <a:p>
            <a:pPr marR="0" lvl="1" rtl="0"/>
            <a:r>
              <a:rPr lang="en-US" b="0" i="0" u="none" strike="noStrike" baseline="0" dirty="0">
                <a:solidFill>
                  <a:srgbClr val="243F60"/>
                </a:solidFill>
                <a:latin typeface="Times New Roman" panose="02020603050405020304" pitchFamily="18" charset="0"/>
              </a:rPr>
              <a:t>Network efficiencies</a:t>
            </a:r>
          </a:p>
          <a:p>
            <a:pPr marR="0" lvl="0" rtl="0"/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Statutory monopoly</a:t>
            </a:r>
          </a:p>
          <a:p>
            <a:pPr marR="0" lvl="1" rtl="0"/>
            <a:r>
              <a:rPr lang="en-US" b="0" i="0" u="none" strike="noStrike" baseline="0" dirty="0">
                <a:solidFill>
                  <a:srgbClr val="243F60"/>
                </a:solidFill>
                <a:latin typeface="Times New Roman" panose="02020603050405020304" pitchFamily="18" charset="0"/>
              </a:rPr>
              <a:t>Nation building</a:t>
            </a:r>
          </a:p>
          <a:p>
            <a:pPr marR="0" lvl="1" rtl="0"/>
            <a:r>
              <a:rPr lang="en-US" b="0" i="0" u="none" strike="noStrike" baseline="0" dirty="0">
                <a:solidFill>
                  <a:srgbClr val="243F60"/>
                </a:solidFill>
                <a:latin typeface="Times New Roman" panose="02020603050405020304" pitchFamily="18" charset="0"/>
              </a:rPr>
              <a:t>Positive externalities</a:t>
            </a:r>
          </a:p>
          <a:p>
            <a:pPr marR="0" lvl="1" rtl="0"/>
            <a:r>
              <a:rPr lang="en-US" b="0" i="0" u="none" strike="noStrike" baseline="0" dirty="0">
                <a:solidFill>
                  <a:srgbClr val="243F60"/>
                </a:solidFill>
                <a:latin typeface="Times New Roman" panose="02020603050405020304" pitchFamily="18" charset="0"/>
              </a:rPr>
              <a:t>Standardized pricing </a:t>
            </a:r>
          </a:p>
        </p:txBody>
      </p:sp>
    </p:spTree>
    <p:extLst>
      <p:ext uri="{BB962C8B-B14F-4D97-AF65-F5344CB8AC3E}">
        <p14:creationId xmlns:p14="http://schemas.microsoft.com/office/powerpoint/2010/main" val="2332696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B09E05-C683-4BBE-A678-E0B395EE7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Why is the Postal Service a </a:t>
            </a:r>
            <a:r>
              <a:rPr lang="en-US" b="0" i="1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public</a:t>
            </a:r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 monopoly?</a:t>
            </a:r>
            <a:endParaRPr lang="en-US" b="0" i="0" u="none" strike="noStrike" baseline="0" dirty="0">
              <a:latin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1A4F4D4-8BB5-4292-9E35-459CD4FDB5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Natural monopolies must be regulated</a:t>
            </a:r>
          </a:p>
          <a:p>
            <a:pPr marR="0" lvl="0" rtl="0"/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Hybrid systems are an alternative</a:t>
            </a:r>
          </a:p>
          <a:p>
            <a:pPr marR="0" lvl="1" rtl="0"/>
            <a:r>
              <a:rPr lang="en-US" b="0" i="0" u="none" strike="noStrike" baseline="0" dirty="0">
                <a:solidFill>
                  <a:srgbClr val="243F60"/>
                </a:solidFill>
                <a:latin typeface="Times New Roman" panose="02020603050405020304" pitchFamily="18" charset="0"/>
              </a:rPr>
              <a:t>Utilities</a:t>
            </a:r>
          </a:p>
          <a:p>
            <a:pPr marR="0" lvl="1" rtl="0"/>
            <a:r>
              <a:rPr lang="en-US" b="0" i="0" u="none" strike="noStrike" baseline="0" dirty="0">
                <a:solidFill>
                  <a:srgbClr val="243F60"/>
                </a:solidFill>
                <a:latin typeface="Times New Roman" panose="02020603050405020304" pitchFamily="18" charset="0"/>
              </a:rPr>
              <a:t>Health care</a:t>
            </a:r>
          </a:p>
          <a:p>
            <a:pPr marR="0" lvl="0" rtl="0"/>
            <a:r>
              <a:rPr lang="en-US" b="0" i="0" u="none" strike="noStrike" baseline="0" dirty="0">
                <a:solidFill>
                  <a:srgbClr val="365F91"/>
                </a:solidFill>
                <a:latin typeface="Times New Roman" panose="02020603050405020304" pitchFamily="18" charset="0"/>
              </a:rPr>
              <a:t>No obvious advantage to regulated private monopolies</a:t>
            </a:r>
          </a:p>
        </p:txBody>
      </p:sp>
    </p:spTree>
    <p:extLst>
      <p:ext uri="{BB962C8B-B14F-4D97-AF65-F5344CB8AC3E}">
        <p14:creationId xmlns:p14="http://schemas.microsoft.com/office/powerpoint/2010/main" val="790875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498</Words>
  <Application>Microsoft Office PowerPoint</Application>
  <PresentationFormat>Widescreen</PresentationFormat>
  <Paragraphs>105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The War Against the People’s Postal Service</vt:lpstr>
      <vt:lpstr>PAEA: Didn’t come out of nowhere   Still in place despite obvious problems</vt:lpstr>
      <vt:lpstr>Problems enshrined in PAEA (2006)</vt:lpstr>
      <vt:lpstr>Judy will discuss the legislative agenda</vt:lpstr>
      <vt:lpstr>Why is the Postal Service always under attack?</vt:lpstr>
      <vt:lpstr>Unholy Alliance: Special Interests + Ideologues</vt:lpstr>
      <vt:lpstr>Ideologues: libertarians, orthodox economists</vt:lpstr>
      <vt:lpstr>Why is the Postal Service a monopoly?</vt:lpstr>
      <vt:lpstr>Why is the Postal Service a public monopoly?</vt:lpstr>
      <vt:lpstr>The Postal Service is a public service: Some things are too important to leave to greed!</vt:lpstr>
      <vt:lpstr>Special interests</vt:lpstr>
      <vt:lpstr>Special interests don’t operate in a competitive market!</vt:lpstr>
      <vt:lpstr> (Concentrated) Special Interests vs.  (More Diffuse) Stakeholders </vt:lpstr>
      <vt:lpstr>How critics frame the issue:</vt:lpstr>
      <vt:lpstr>Are critics shouting into the wind?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War Against the People’s Postal Service</dc:title>
  <dc:creator>Monique Morrissey</dc:creator>
  <cp:lastModifiedBy>Microsoft account</cp:lastModifiedBy>
  <cp:revision>4</cp:revision>
  <dcterms:created xsi:type="dcterms:W3CDTF">2021-03-16T15:11:22Z</dcterms:created>
  <dcterms:modified xsi:type="dcterms:W3CDTF">2021-03-17T00:17:36Z</dcterms:modified>
</cp:coreProperties>
</file>