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Nunito"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42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264253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52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c67051042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c6705104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We envision a financial system that is fair to all, and that serves human needs rather than exploiting those needs. For our financial system to support and not undermine the economic well-being of Americans, it must be consistent with our democratic ideals. A financial system that passes that test must be based on these four principles: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 Unrig the rules, </a:t>
            </a:r>
            <a:endParaRPr b="1">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We envision a financial system, economy and democracy where Black, Indigenous and other people of color, women, LGBTQ, the differently-abled, and other marginalized peoples share equally in our nation’s wealth, and where we actively seek to reverse growing inequality and close the racial wealth divide. </a:t>
            </a:r>
            <a:endParaRPr>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Policies: taxing the rich and corporations, reparations, fines and fees in the criminal justice system and police brutality bonds, policies to close the racial wealth divide, canceling student debt, workers’ right to organize (PRO Act), anti-privatization, and democracy reforms like voting rights and eliminating the filibuster.</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 Fair banking for all,</a:t>
            </a:r>
            <a:endParaRPr b="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It’s time to introduce more equitable alternatives to the current financial system. Everyone should have access to low-cost, transparent and non-exploitative basic financial services. Financial workers should be free to act in the best interests of customers.</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Policies:</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This is where “public options” for banking sit:  for people (postal banking), a public option for local governments and small and BIPOC-owned businesses (public banking), and a federal public option for investing in large scale public infrastructure (a public investment bank).</a:t>
            </a:r>
            <a:endParaRPr>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And because debt is what inequality looks like in peoples’ daily lives,  it should be illegal to purposely profit from peoples’ inability to pay, in all forms of lending.</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For Wall Street to serve people, not people serving Wall Street,</a:t>
            </a:r>
            <a:endParaRPr b="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We need to completely overhaul the corporate governance model so that decisions are made based on the long-term health of the economy, workers, and families, not the short-term financial interests of elites. </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Policies: Wall Street-targeted tax policies like closing the carried interest loophole and the financial transactions tax </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fixing corporate governance structures so private equity firms can’t plunder corporations they take over</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End stock buybacks, tax excessive CEO pay that leads to reckless corporate decision-making</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Requiring workers on all corporate boards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Investing, not betting</a:t>
            </a:r>
            <a:endParaRPr b="1">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We envision a system where corporations, and especially large financial institutions, are held accountable for the consequences of the risks they take, and are no longer able to manipulate the economic and political system to impose those costs of those risks on the general public. </a:t>
            </a:r>
            <a:endParaRPr>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Policies: breaking up the banks and restore the firewall between deposit banking and risky investment banking, holding financial executives personally responsible for their misconduct, requiring financial advisors to act in their clients’ best interests, halting deregulation &amp; selective regulation of the financial system, and finally, stop incentivizing corporations to take risks on our dime by ending too big to fail.</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922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c670510421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c6705104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If you want fair banking for all, you need to introduce some public options into the market. If the private banks wanted to be serving these needs, they would be. The options seem to be either exclusion and banking deserts and the end of free checking accounts, or predatory inclusion, and check cashers,   It’s when we have these market failures that we need to incentivize solving these national problems.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These public options for banking can work together to create an alternative to the current Wall Street-driven banking system. There are a number of core areas where finance needs a public option, chiefly for regular consumers, for small businesses and communities, and for the federal government. In these areas, all too often what exists was built to prey on Black, Indigenous, and other people of color. And for nearly all, private sector dominance has created some market failures, and there should be a public option. These public options complement each other, and are meant to work in concert.</a:t>
            </a:r>
            <a:endParaRPr>
              <a:solidFill>
                <a:schemeClr val="dk1"/>
              </a:solidFill>
            </a:endParaRPr>
          </a:p>
        </p:txBody>
      </p:sp>
    </p:spTree>
    <p:extLst>
      <p:ext uri="{BB962C8B-B14F-4D97-AF65-F5344CB8AC3E}">
        <p14:creationId xmlns:p14="http://schemas.microsoft.com/office/powerpoint/2010/main" val="377636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c670510421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c6705104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Where we’ve been:</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The Save the Post Office Coalition came together formally last summer after DeJoy’s service cuts started to escalate nationwide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Take on Wall Street got involved because: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we can’t have postal banking with no post office</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and because privatization of public goods is part of Wall Street’s playbook over the last 40 years</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We worked with APWU to convene a call in August and there were 475 RSVPs in 24 hours. The coalition is over 300 local and national organizations </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Before the election, our coalition:</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got 2 million signatures on petitions to reverse the service cuts.</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between a MoveOn organized day of action and an APWU day of action at the end of August, we had over 1100 events at post offices around the country</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the House came out of recess for 12 hours on a Saturday to grill DeJoy and to pass an emergency relief bill.</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US">
                <a:solidFill>
                  <a:schemeClr val="dk1"/>
                </a:solidFill>
              </a:rPr>
              <a:t>What does this have to do with postal banking? We’re arguing that this moment of crisis, and the threat of privatization, is the precise moment to:</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Go in the opposite direction</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And to restore and expand USPS into a hub for community services, postal banking being central to that, but also rural broadband, and many of the other proposals you heard yesterday.</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An opportunity like this doesn’t come up very often, and if there’s anything Louis DeJoy has given us, it’s a national conversation about what the role of the post office should be!</a:t>
            </a: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173837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c670510421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c67051042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705" marR="155196" lvl="0" indent="9918" algn="l" rtl="0">
              <a:lnSpc>
                <a:spcPct val="130664"/>
              </a:lnSpc>
              <a:spcBef>
                <a:spcPts val="1759"/>
              </a:spcBef>
              <a:spcAft>
                <a:spcPts val="0"/>
              </a:spcAft>
              <a:buClr>
                <a:schemeClr val="dk1"/>
              </a:buClr>
              <a:buSzPts val="1100"/>
              <a:buFont typeface="Arial"/>
              <a:buNone/>
            </a:pPr>
            <a:r>
              <a:rPr lang="en-US">
                <a:solidFill>
                  <a:schemeClr val="dk1"/>
                </a:solidFill>
                <a:latin typeface="Nunito"/>
                <a:ea typeface="Nunito"/>
                <a:cs typeface="Nunito"/>
                <a:sym typeface="Nunito"/>
              </a:rPr>
              <a:t>1. </a:t>
            </a:r>
            <a:r>
              <a:rPr lang="en-US" b="1">
                <a:solidFill>
                  <a:schemeClr val="dk1"/>
                </a:solidFill>
                <a:latin typeface="Nunito"/>
                <a:ea typeface="Nunito"/>
                <a:cs typeface="Nunito"/>
                <a:sym typeface="Nunito"/>
              </a:rPr>
              <a:t>Fill Vacant Board of Governors Seats Immediately. </a:t>
            </a:r>
            <a:r>
              <a:rPr lang="en-US">
                <a:solidFill>
                  <a:schemeClr val="dk1"/>
                </a:solidFill>
                <a:latin typeface="Nunito"/>
                <a:ea typeface="Nunito"/>
                <a:cs typeface="Nunito"/>
                <a:sym typeface="Nunito"/>
              </a:rPr>
              <a:t>The Biden administration must nominate four diverse and forward-looking members to the postal Board of Governors. Because Louis DeJoy is actively doing damage to the Post Office that may be irreversible, and the current board has not held him accountable, these nominations must be prioritized for Senate confirmation.</a:t>
            </a:r>
            <a:endParaRPr>
              <a:solidFill>
                <a:schemeClr val="dk1"/>
              </a:solidFill>
              <a:latin typeface="Nunito"/>
              <a:ea typeface="Nunito"/>
              <a:cs typeface="Nunito"/>
              <a:sym typeface="Nunito"/>
            </a:endParaRPr>
          </a:p>
          <a:p>
            <a:pPr marL="11176" marR="1202" lvl="0" indent="-3352" algn="l" rtl="0">
              <a:lnSpc>
                <a:spcPct val="113581"/>
              </a:lnSpc>
              <a:spcBef>
                <a:spcPts val="1306"/>
              </a:spcBef>
              <a:spcAft>
                <a:spcPts val="0"/>
              </a:spcAft>
              <a:buClr>
                <a:schemeClr val="dk1"/>
              </a:buClr>
              <a:buSzPts val="1100"/>
              <a:buFont typeface="Arial"/>
              <a:buNone/>
            </a:pPr>
            <a:r>
              <a:rPr lang="en-US" b="1">
                <a:solidFill>
                  <a:schemeClr val="dk1"/>
                </a:solidFill>
                <a:latin typeface="Nunito"/>
                <a:ea typeface="Nunito"/>
                <a:cs typeface="Nunito"/>
                <a:sym typeface="Nunito"/>
              </a:rPr>
              <a:t>2. </a:t>
            </a:r>
            <a:r>
              <a:rPr lang="en-US" sz="1200" b="1">
                <a:solidFill>
                  <a:schemeClr val="dk1"/>
                </a:solidFill>
                <a:latin typeface="Nunito"/>
                <a:ea typeface="Nunito"/>
                <a:cs typeface="Nunito"/>
                <a:sym typeface="Nunito"/>
              </a:rPr>
              <a:t>Emergency Relief Legislation. </a:t>
            </a:r>
            <a:r>
              <a:rPr lang="en-US">
                <a:solidFill>
                  <a:schemeClr val="dk1"/>
                </a:solidFill>
                <a:latin typeface="Nunito"/>
                <a:ea typeface="Nunito"/>
                <a:cs typeface="Nunito"/>
                <a:sym typeface="Nunito"/>
              </a:rPr>
              <a:t>The Biden administration must shepherd the passage of must-pass USPS emergency relief legislation which includes the elimination of the pre-funding mandate and postal banking enabling legislation, drawing on existing legislative proposals. </a:t>
            </a:r>
            <a:endParaRPr>
              <a:solidFill>
                <a:schemeClr val="dk1"/>
              </a:solidFill>
              <a:latin typeface="Nunito"/>
              <a:ea typeface="Nunito"/>
              <a:cs typeface="Nunito"/>
              <a:sym typeface="Nunito"/>
            </a:endParaRPr>
          </a:p>
          <a:p>
            <a:pPr marL="0" lvl="0" indent="0" algn="l" rtl="0">
              <a:spcBef>
                <a:spcPts val="1553"/>
              </a:spcBef>
              <a:spcAft>
                <a:spcPts val="0"/>
              </a:spcAft>
              <a:buClr>
                <a:schemeClr val="dk1"/>
              </a:buClr>
              <a:buSzPts val="1100"/>
              <a:buFont typeface="Arial"/>
              <a:buNone/>
            </a:pPr>
            <a:r>
              <a:rPr lang="en-US">
                <a:solidFill>
                  <a:schemeClr val="dk1"/>
                </a:solidFill>
                <a:latin typeface="Nunito"/>
                <a:ea typeface="Nunito"/>
                <a:cs typeface="Nunito"/>
                <a:sym typeface="Nunito"/>
              </a:rPr>
              <a:t>The postal board of governors has asked for: </a:t>
            </a:r>
            <a:endParaRPr>
              <a:solidFill>
                <a:schemeClr val="dk1"/>
              </a:solidFill>
              <a:latin typeface="Nunito"/>
              <a:ea typeface="Nunito"/>
              <a:cs typeface="Nunito"/>
              <a:sym typeface="Nunito"/>
            </a:endParaRPr>
          </a:p>
          <a:p>
            <a:pPr marL="241033" lvl="0" indent="0" algn="l" rtl="0">
              <a:spcBef>
                <a:spcPts val="217"/>
              </a:spcBef>
              <a:spcAft>
                <a:spcPts val="0"/>
              </a:spcAft>
              <a:buClr>
                <a:schemeClr val="dk1"/>
              </a:buClr>
              <a:buSzPts val="1100"/>
              <a:buFont typeface="Arial"/>
              <a:buNone/>
            </a:pPr>
            <a:r>
              <a:rPr lang="en-US">
                <a:solidFill>
                  <a:schemeClr val="dk1"/>
                </a:solidFill>
              </a:rPr>
              <a:t>● </a:t>
            </a:r>
            <a:r>
              <a:rPr lang="en-US">
                <a:solidFill>
                  <a:schemeClr val="dk1"/>
                </a:solidFill>
                <a:latin typeface="Nunito"/>
                <a:ea typeface="Nunito"/>
                <a:cs typeface="Nunito"/>
                <a:sym typeface="Nunito"/>
              </a:rPr>
              <a:t>$25 billion in emergency COVID relief </a:t>
            </a:r>
            <a:endParaRPr>
              <a:solidFill>
                <a:schemeClr val="dk1"/>
              </a:solidFill>
              <a:latin typeface="Nunito"/>
              <a:ea typeface="Nunito"/>
              <a:cs typeface="Nunito"/>
              <a:sym typeface="Nunito"/>
            </a:endParaRPr>
          </a:p>
          <a:p>
            <a:pPr marL="241033" lvl="0" indent="0" algn="l" rtl="0">
              <a:spcBef>
                <a:spcPts val="217"/>
              </a:spcBef>
              <a:spcAft>
                <a:spcPts val="0"/>
              </a:spcAft>
              <a:buClr>
                <a:schemeClr val="dk1"/>
              </a:buClr>
              <a:buSzPts val="1100"/>
              <a:buFont typeface="Arial"/>
              <a:buNone/>
            </a:pPr>
            <a:r>
              <a:rPr lang="en-US">
                <a:solidFill>
                  <a:schemeClr val="dk1"/>
                </a:solidFill>
              </a:rPr>
              <a:t>● </a:t>
            </a:r>
            <a:r>
              <a:rPr lang="en-US">
                <a:solidFill>
                  <a:schemeClr val="dk1"/>
                </a:solidFill>
                <a:latin typeface="Nunito"/>
                <a:ea typeface="Nunito"/>
                <a:cs typeface="Nunito"/>
                <a:sym typeface="Nunito"/>
              </a:rPr>
              <a:t>$25 billion for "shovel-ready" infrastructure (buildings and trucks) </a:t>
            </a:r>
            <a:endParaRPr>
              <a:solidFill>
                <a:schemeClr val="dk1"/>
              </a:solidFill>
              <a:latin typeface="Nunito"/>
              <a:ea typeface="Nunito"/>
              <a:cs typeface="Nunito"/>
              <a:sym typeface="Nunito"/>
            </a:endParaRPr>
          </a:p>
          <a:p>
            <a:pPr marL="0" marR="815898" lvl="0" indent="241033" algn="l" rtl="0">
              <a:lnSpc>
                <a:spcPct val="113621"/>
              </a:lnSpc>
              <a:spcBef>
                <a:spcPts val="217"/>
              </a:spcBef>
              <a:spcAft>
                <a:spcPts val="0"/>
              </a:spcAft>
              <a:buClr>
                <a:schemeClr val="dk1"/>
              </a:buClr>
              <a:buSzPts val="1100"/>
              <a:buFont typeface="Arial"/>
              <a:buNone/>
            </a:pPr>
            <a:r>
              <a:rPr lang="en-US">
                <a:solidFill>
                  <a:schemeClr val="dk1"/>
                </a:solidFill>
              </a:rPr>
              <a:t>● </a:t>
            </a:r>
            <a:r>
              <a:rPr lang="en-US">
                <a:solidFill>
                  <a:schemeClr val="dk1"/>
                </a:solidFill>
                <a:latin typeface="Nunito"/>
                <a:ea typeface="Nunito"/>
                <a:cs typeface="Nunito"/>
                <a:sym typeface="Nunito"/>
              </a:rPr>
              <a:t>$25 billion in debt relief &amp; additional lending authority from Treasury Dep't Total = $75 billion </a:t>
            </a:r>
            <a:endParaRPr>
              <a:solidFill>
                <a:schemeClr val="dk1"/>
              </a:solidFill>
              <a:latin typeface="Nunito"/>
              <a:ea typeface="Nunito"/>
              <a:cs typeface="Nunito"/>
              <a:sym typeface="Nunito"/>
            </a:endParaRPr>
          </a:p>
          <a:p>
            <a:pPr marL="698" marR="305958" lvl="0" indent="11734" algn="l" rtl="0">
              <a:lnSpc>
                <a:spcPct val="113620"/>
              </a:lnSpc>
              <a:spcBef>
                <a:spcPts val="1567"/>
              </a:spcBef>
              <a:spcAft>
                <a:spcPts val="0"/>
              </a:spcAft>
              <a:buClr>
                <a:schemeClr val="dk1"/>
              </a:buClr>
              <a:buSzPts val="1100"/>
              <a:buFont typeface="Arial"/>
              <a:buNone/>
            </a:pPr>
            <a:r>
              <a:rPr lang="en-US">
                <a:solidFill>
                  <a:schemeClr val="dk1"/>
                </a:solidFill>
                <a:latin typeface="Nunito"/>
                <a:ea typeface="Nunito"/>
                <a:cs typeface="Nunito"/>
                <a:sym typeface="Nunito"/>
              </a:rPr>
              <a:t>Experts have determined that at a minimum, $25 billion is necessary to make USPS whole from COVID-19, only $10 billion of which has been approved by Congress. </a:t>
            </a:r>
            <a:endParaRPr>
              <a:solidFill>
                <a:schemeClr val="dk1"/>
              </a:solidFill>
              <a:latin typeface="Nunito"/>
              <a:ea typeface="Nunito"/>
              <a:cs typeface="Nunito"/>
              <a:sym typeface="Nunito"/>
            </a:endParaRPr>
          </a:p>
          <a:p>
            <a:pPr marL="698" marR="184604" lvl="0" indent="4889" algn="l" rtl="0">
              <a:lnSpc>
                <a:spcPct val="130637"/>
              </a:lnSpc>
              <a:spcBef>
                <a:spcPts val="1268"/>
              </a:spcBef>
              <a:spcAft>
                <a:spcPts val="0"/>
              </a:spcAft>
              <a:buClr>
                <a:schemeClr val="dk1"/>
              </a:buClr>
              <a:buSzPts val="1100"/>
              <a:buFont typeface="Arial"/>
              <a:buNone/>
            </a:pPr>
            <a:r>
              <a:rPr lang="en-US" b="1">
                <a:solidFill>
                  <a:schemeClr val="dk1"/>
                </a:solidFill>
                <a:latin typeface="Nunito"/>
                <a:ea typeface="Nunito"/>
                <a:cs typeface="Nunito"/>
                <a:sym typeface="Nunito"/>
              </a:rPr>
              <a:t>3. </a:t>
            </a:r>
            <a:r>
              <a:rPr lang="en-US" sz="1200" b="1">
                <a:solidFill>
                  <a:schemeClr val="dk1"/>
                </a:solidFill>
                <a:latin typeface="Nunito"/>
                <a:ea typeface="Nunito"/>
                <a:cs typeface="Nunito"/>
                <a:sym typeface="Nunito"/>
              </a:rPr>
              <a:t>Speech from President Biden. </a:t>
            </a:r>
            <a:r>
              <a:rPr lang="en-US">
                <a:solidFill>
                  <a:schemeClr val="dk1"/>
                </a:solidFill>
                <a:latin typeface="Nunito"/>
                <a:ea typeface="Nunito"/>
                <a:cs typeface="Nunito"/>
                <a:sym typeface="Nunito"/>
              </a:rPr>
              <a:t>President Biden must make a speech laying out a vision for the future of the post office as a community hub for services. This vision should include postal banking, but also expanded services like rural broadband and fishing licenses, voter registration, adding value to bus and subway passes, and census outreach. </a:t>
            </a:r>
            <a:endParaRPr>
              <a:solidFill>
                <a:schemeClr val="dk1"/>
              </a:solidFill>
              <a:latin typeface="Nunito"/>
              <a:ea typeface="Nunito"/>
              <a:cs typeface="Nunito"/>
              <a:sym typeface="Nunito"/>
            </a:endParaRPr>
          </a:p>
          <a:p>
            <a:pPr marL="5029" marR="2462" lvl="0" indent="0" algn="l" rtl="0">
              <a:lnSpc>
                <a:spcPct val="130637"/>
              </a:lnSpc>
              <a:spcBef>
                <a:spcPts val="1290"/>
              </a:spcBef>
              <a:spcAft>
                <a:spcPts val="0"/>
              </a:spcAft>
              <a:buClr>
                <a:schemeClr val="dk1"/>
              </a:buClr>
              <a:buSzPts val="1100"/>
              <a:buFont typeface="Arial"/>
              <a:buNone/>
            </a:pPr>
            <a:r>
              <a:rPr lang="en-US" b="1">
                <a:solidFill>
                  <a:schemeClr val="dk1"/>
                </a:solidFill>
                <a:latin typeface="Nunito"/>
                <a:ea typeface="Nunito"/>
                <a:cs typeface="Nunito"/>
                <a:sym typeface="Nunito"/>
              </a:rPr>
              <a:t>4. </a:t>
            </a:r>
            <a:r>
              <a:rPr lang="en-US" sz="1200" b="1">
                <a:solidFill>
                  <a:schemeClr val="dk1"/>
                </a:solidFill>
                <a:latin typeface="Nunito"/>
                <a:ea typeface="Nunito"/>
                <a:cs typeface="Nunito"/>
                <a:sym typeface="Nunito"/>
              </a:rPr>
              <a:t>Name a Postal Czar. </a:t>
            </a:r>
            <a:r>
              <a:rPr lang="en-US">
                <a:solidFill>
                  <a:schemeClr val="dk1"/>
                </a:solidFill>
                <a:latin typeface="Nunito"/>
                <a:ea typeface="Nunito"/>
                <a:cs typeface="Nunito"/>
                <a:sym typeface="Nunito"/>
              </a:rPr>
              <a:t>In President Biden’s future of the post office speech or elsewhere, the President should name a focal point or a “postal czar.” The person nominated to the position would need to expressly support postal banking, have interagency experience, and take an expanded view of the post office’s role in our democracy.</a:t>
            </a:r>
            <a:endParaRPr/>
          </a:p>
        </p:txBody>
      </p:sp>
    </p:spTree>
    <p:extLst>
      <p:ext uri="{BB962C8B-B14F-4D97-AF65-F5344CB8AC3E}">
        <p14:creationId xmlns:p14="http://schemas.microsoft.com/office/powerpoint/2010/main" val="101287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70510421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7051042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a:solidFill>
                  <a:schemeClr val="dk1"/>
                </a:solidFill>
              </a:rPr>
              <a:t>After the election, we pivoted to filling the 4 empty seats on the postal board of governors:</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with diverse and forward-looking members so they could fire DeJoy and make a real plan for the future of the post office.</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we organized a petition drive earlier this year to get 465,000 signatures, all calling on President Biden and the Senate to fill the postal board of governors immediately.</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petition was highlighted in the Washington Post </a:t>
            </a:r>
            <a:endParaRPr>
              <a:solidFill>
                <a:schemeClr val="dk1"/>
              </a:solidFill>
            </a:endParaRPr>
          </a:p>
          <a:p>
            <a:pPr marL="914400" lvl="1" indent="-298450" algn="l" rtl="0">
              <a:spcBef>
                <a:spcPts val="0"/>
              </a:spcBef>
              <a:spcAft>
                <a:spcPts val="0"/>
              </a:spcAft>
              <a:buClr>
                <a:schemeClr val="dk1"/>
              </a:buClr>
              <a:buSzPts val="1100"/>
              <a:buChar char="•"/>
            </a:pPr>
            <a:r>
              <a:rPr lang="en-US">
                <a:solidFill>
                  <a:schemeClr val="dk1"/>
                </a:solidFill>
              </a:rPr>
              <a:t>And! our biggest evidence of success was when President Biden nominated three candidates for the empty Postal Board of Governors seats</a:t>
            </a:r>
            <a:endParaRPr>
              <a:solidFill>
                <a:schemeClr val="dk1"/>
              </a:solidFill>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b="1">
                <a:solidFill>
                  <a:schemeClr val="dk1"/>
                </a:solidFill>
              </a:rPr>
              <a:t>1. Better Board of Governors</a:t>
            </a:r>
            <a:r>
              <a:rPr lang="en-US">
                <a:solidFill>
                  <a:schemeClr val="dk1"/>
                </a:solidFill>
              </a:rPr>
              <a:t>: We need to get a progressive majority in place on the USPS board of governors</a:t>
            </a:r>
            <a:endParaRPr>
              <a:solidFill>
                <a:schemeClr val="dk1"/>
              </a:solidFill>
            </a:endParaRPr>
          </a:p>
          <a:p>
            <a:pPr marL="914400" lvl="0" indent="-298450" algn="l" rtl="0">
              <a:lnSpc>
                <a:spcPct val="115000"/>
              </a:lnSpc>
              <a:spcBef>
                <a:spcPts val="1200"/>
              </a:spcBef>
              <a:spcAft>
                <a:spcPts val="0"/>
              </a:spcAft>
              <a:buClr>
                <a:schemeClr val="dk1"/>
              </a:buClr>
              <a:buSzPts val="1100"/>
              <a:buChar char="●"/>
            </a:pPr>
            <a:r>
              <a:rPr lang="en-US">
                <a:solidFill>
                  <a:schemeClr val="dk1"/>
                </a:solidFill>
              </a:rPr>
              <a:t>Help shepherd nominations through Senate (lead: </a:t>
            </a:r>
            <a:r>
              <a:rPr lang="en-US" b="1">
                <a:solidFill>
                  <a:schemeClr val="dk1"/>
                </a:solidFill>
              </a:rPr>
              <a:t>Porter</a:t>
            </a:r>
            <a:r>
              <a:rPr lang="en-US">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If the committee insists on an R, amp up grassroots pressure to demand the floor time instead (lead: </a:t>
            </a:r>
            <a:r>
              <a:rPr lang="en-US" b="1">
                <a:solidFill>
                  <a:schemeClr val="dk1"/>
                </a:solidFill>
              </a:rPr>
              <a:t>Andrew/Jenn?</a:t>
            </a:r>
            <a:r>
              <a:rPr lang="en-US">
                <a:solidFill>
                  <a:schemeClr val="dk1"/>
                </a:solidFill>
              </a:rPr>
              <a:t>)</a:t>
            </a:r>
            <a:endParaRPr>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US" b="1">
                <a:solidFill>
                  <a:schemeClr val="dk1"/>
                </a:solidFill>
              </a:rPr>
              <a:t>2. Address Committee Reluctance</a:t>
            </a:r>
            <a:r>
              <a:rPr lang="en-US">
                <a:solidFill>
                  <a:schemeClr val="dk1"/>
                </a:solidFill>
              </a:rPr>
              <a:t>: We need to address HSGAC and Oversight Committee's reluctance</a:t>
            </a:r>
            <a:endParaRPr>
              <a:solidFill>
                <a:schemeClr val="dk1"/>
              </a:solidFill>
            </a:endParaRPr>
          </a:p>
          <a:p>
            <a:pPr marL="914400" lvl="0" indent="-298450" algn="l" rtl="0">
              <a:lnSpc>
                <a:spcPct val="115000"/>
              </a:lnSpc>
              <a:spcBef>
                <a:spcPts val="1200"/>
              </a:spcBef>
              <a:spcAft>
                <a:spcPts val="0"/>
              </a:spcAft>
              <a:buClr>
                <a:schemeClr val="dk1"/>
              </a:buClr>
              <a:buSzPts val="1100"/>
              <a:buChar char="●"/>
            </a:pPr>
            <a:r>
              <a:rPr lang="en-US">
                <a:solidFill>
                  <a:schemeClr val="dk1"/>
                </a:solidFill>
              </a:rPr>
              <a:t>Develop rural broadband proposal to neutralize rural Rs with APWU/IPS/ACLU/CWA (lead: </a:t>
            </a:r>
            <a:r>
              <a:rPr lang="en-US" b="1">
                <a:solidFill>
                  <a:schemeClr val="dk1"/>
                </a:solidFill>
              </a:rPr>
              <a:t>Porter</a:t>
            </a:r>
            <a:r>
              <a:rPr lang="en-US">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Drive calls into Congress (lead: Steve, Rakim)</a:t>
            </a:r>
            <a:endParaRPr>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US" b="1">
                <a:solidFill>
                  <a:schemeClr val="dk1"/>
                </a:solidFill>
              </a:rPr>
              <a:t>3. Normalize Ambitious Policy</a:t>
            </a:r>
            <a:r>
              <a:rPr lang="en-US">
                <a:solidFill>
                  <a:schemeClr val="dk1"/>
                </a:solidFill>
              </a:rPr>
              <a:t>: We need to build support for a more ambitious policy package to save USPS</a:t>
            </a:r>
            <a:endParaRPr>
              <a:solidFill>
                <a:schemeClr val="dk1"/>
              </a:solidFill>
            </a:endParaRPr>
          </a:p>
          <a:p>
            <a:pPr marL="914400" lvl="0" indent="-298450" algn="l" rtl="0">
              <a:lnSpc>
                <a:spcPct val="115000"/>
              </a:lnSpc>
              <a:spcBef>
                <a:spcPts val="1200"/>
              </a:spcBef>
              <a:spcAft>
                <a:spcPts val="0"/>
              </a:spcAft>
              <a:buClr>
                <a:schemeClr val="dk1"/>
              </a:buClr>
              <a:buSzPts val="1100"/>
              <a:buChar char="●"/>
            </a:pPr>
            <a:r>
              <a:rPr lang="en-US">
                <a:solidFill>
                  <a:schemeClr val="dk1"/>
                </a:solidFill>
              </a:rPr>
              <a:t>Respond to DeJoy's plan (lead: </a:t>
            </a:r>
            <a:r>
              <a:rPr lang="en-US" b="1">
                <a:solidFill>
                  <a:schemeClr val="dk1"/>
                </a:solidFill>
              </a:rPr>
              <a:t>Sarah, Steve</a:t>
            </a:r>
            <a:r>
              <a:rPr lang="en-US">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Convene Future of the Post Office Conference March 16-18 (lead: </a:t>
            </a:r>
            <a:r>
              <a:rPr lang="en-US" b="1">
                <a:solidFill>
                  <a:schemeClr val="dk1"/>
                </a:solidFill>
              </a:rPr>
              <a:t>Steve</a:t>
            </a:r>
            <a:r>
              <a:rPr lang="en-US">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Write People's Postal Agenda (lead: </a:t>
            </a:r>
            <a:r>
              <a:rPr lang="en-US" b="1">
                <a:solidFill>
                  <a:schemeClr val="dk1"/>
                </a:solidFill>
              </a:rPr>
              <a:t>Sarah</a:t>
            </a:r>
            <a:r>
              <a:rPr lang="en-US">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Use the confirmation hearings to highlight a positive expansive vision of USPS (lead: </a:t>
            </a:r>
            <a:r>
              <a:rPr lang="en-US" b="1">
                <a:solidFill>
                  <a:schemeClr val="dk1"/>
                </a:solidFill>
              </a:rPr>
              <a:t>Sarah</a:t>
            </a:r>
            <a:r>
              <a:rPr lang="en-US">
                <a:solidFill>
                  <a:schemeClr val="dk1"/>
                </a:solidFill>
              </a:rPr>
              <a:t>)</a:t>
            </a:r>
            <a:endParaRPr>
              <a:solidFill>
                <a:schemeClr val="dk1"/>
              </a:solidFill>
            </a:endParaRPr>
          </a:p>
          <a:p>
            <a:pPr marL="457200" lvl="0" indent="0" algn="l" rtl="0">
              <a:lnSpc>
                <a:spcPct val="115000"/>
              </a:lnSpc>
              <a:spcBef>
                <a:spcPts val="1200"/>
              </a:spcBef>
              <a:spcAft>
                <a:spcPts val="0"/>
              </a:spcAft>
              <a:buClr>
                <a:schemeClr val="dk1"/>
              </a:buClr>
              <a:buSzPts val="1100"/>
              <a:buFont typeface="Arial"/>
              <a:buNone/>
            </a:pPr>
            <a:r>
              <a:rPr lang="en-US" b="1">
                <a:solidFill>
                  <a:schemeClr val="dk1"/>
                </a:solidFill>
              </a:rPr>
              <a:t>4. More Media Coverage</a:t>
            </a:r>
            <a:r>
              <a:rPr lang="en-US">
                <a:solidFill>
                  <a:schemeClr val="dk1"/>
                </a:solidFill>
              </a:rPr>
              <a:t>: We need media coverage to make USPS expansion seem like the obvious solution</a:t>
            </a:r>
            <a:endParaRPr>
              <a:solidFill>
                <a:schemeClr val="dk1"/>
              </a:solidFill>
            </a:endParaRPr>
          </a:p>
          <a:p>
            <a:pPr marL="914400" lvl="0" indent="-298450" algn="l" rtl="0">
              <a:lnSpc>
                <a:spcPct val="115000"/>
              </a:lnSpc>
              <a:spcBef>
                <a:spcPts val="1200"/>
              </a:spcBef>
              <a:spcAft>
                <a:spcPts val="0"/>
              </a:spcAft>
              <a:buClr>
                <a:schemeClr val="dk1"/>
              </a:buClr>
              <a:buSzPts val="1100"/>
              <a:buChar char="●"/>
            </a:pPr>
            <a:r>
              <a:rPr lang="en-US">
                <a:solidFill>
                  <a:schemeClr val="dk1"/>
                </a:solidFill>
              </a:rPr>
              <a:t>Do some ed board memos (lead: </a:t>
            </a:r>
            <a:r>
              <a:rPr lang="en-US" b="1">
                <a:solidFill>
                  <a:schemeClr val="dk1"/>
                </a:solidFill>
              </a:rPr>
              <a:t>Causten</a:t>
            </a:r>
            <a:r>
              <a:rPr lang="en-US">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Recirculate two-pager on returning to 2012 service standards (lead: </a:t>
            </a:r>
            <a:r>
              <a:rPr lang="en-US" b="1">
                <a:solidFill>
                  <a:schemeClr val="dk1"/>
                </a:solidFill>
              </a:rPr>
              <a:t>Steve</a:t>
            </a:r>
            <a:r>
              <a:rPr lang="en-US">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Get new polling data on the favorability of USPS as "hub for community services" vision (lead: </a:t>
            </a:r>
            <a:r>
              <a:rPr lang="en-US" b="1">
                <a:solidFill>
                  <a:schemeClr val="dk1"/>
                </a:solidFill>
              </a:rPr>
              <a:t>Rakim/Causten</a:t>
            </a:r>
            <a:r>
              <a:rPr lang="en-US">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explore doing a save USPS video for digital consumption (lead: </a:t>
            </a:r>
            <a:r>
              <a:rPr lang="en-US" b="1">
                <a:solidFill>
                  <a:schemeClr val="dk1"/>
                </a:solidFill>
              </a:rPr>
              <a:t>Rakim</a:t>
            </a:r>
            <a:r>
              <a:rPr lang="en-US">
                <a:solidFill>
                  <a:schemeClr val="dk1"/>
                </a:solidFill>
              </a:rPr>
              <a:t>)</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Talk to reporters</a:t>
            </a:r>
            <a:endParaRPr>
              <a:solidFill>
                <a:schemeClr val="dk1"/>
              </a:solidFill>
            </a:endParaRPr>
          </a:p>
          <a:p>
            <a:pPr marL="914400" lvl="0" indent="-298450" algn="l" rtl="0">
              <a:lnSpc>
                <a:spcPct val="115000"/>
              </a:lnSpc>
              <a:spcBef>
                <a:spcPts val="0"/>
              </a:spcBef>
              <a:spcAft>
                <a:spcPts val="0"/>
              </a:spcAft>
              <a:buClr>
                <a:schemeClr val="dk1"/>
              </a:buClr>
              <a:buSzPts val="1100"/>
              <a:buChar char="●"/>
            </a:pPr>
            <a:r>
              <a:rPr lang="en-US">
                <a:solidFill>
                  <a:schemeClr val="dk1"/>
                </a:solidFill>
              </a:rPr>
              <a:t>Collect stories</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1200"/>
              </a:spcAft>
              <a:buNone/>
            </a:pPr>
            <a:endParaRPr>
              <a:solidFill>
                <a:schemeClr val="dk1"/>
              </a:solidFill>
            </a:endParaRPr>
          </a:p>
        </p:txBody>
      </p:sp>
    </p:spTree>
    <p:extLst>
      <p:ext uri="{BB962C8B-B14F-4D97-AF65-F5344CB8AC3E}">
        <p14:creationId xmlns:p14="http://schemas.microsoft.com/office/powerpoint/2010/main" val="212587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9a70f85ab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9a70f85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65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Google Shape;8;p1" descr="A picture containing drawing, plate&#10;&#10;Description automatically generated"/>
          <p:cNvPicPr preferRelativeResize="0"/>
          <p:nvPr/>
        </p:nvPicPr>
        <p:blipFill rotWithShape="1">
          <a:blip r:embed="rId7">
            <a:alphaModFix/>
          </a:blip>
          <a:srcRect/>
          <a:stretch/>
        </p:blipFill>
        <p:spPr>
          <a:xfrm>
            <a:off x="10007427" y="5207430"/>
            <a:ext cx="2091584" cy="1371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7"/>
          <p:cNvSpPr txBox="1">
            <a:spLocks noGrp="1"/>
          </p:cNvSpPr>
          <p:nvPr>
            <p:ph type="ctrTitle"/>
          </p:nvPr>
        </p:nvSpPr>
        <p:spPr>
          <a:xfrm>
            <a:off x="1524000" y="1346349"/>
            <a:ext cx="9144000" cy="3674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b="1" dirty="0"/>
              <a:t>How we bring back postal banking together, </a:t>
            </a:r>
            <a:r>
              <a:rPr lang="en-US" b="1" dirty="0">
                <a:solidFill>
                  <a:srgbClr val="A8EBCA"/>
                </a:solidFill>
              </a:rPr>
              <a:t>and why now is the moment</a:t>
            </a:r>
            <a:endParaRPr b="1" dirty="0">
              <a:solidFill>
                <a:srgbClr val="A8EBCA"/>
              </a:solidFill>
            </a:endParaRPr>
          </a:p>
          <a:p>
            <a:pPr marL="0" lvl="0" indent="0" algn="ctr" rtl="0">
              <a:lnSpc>
                <a:spcPct val="90000"/>
              </a:lnSpc>
              <a:spcBef>
                <a:spcPts val="0"/>
              </a:spcBef>
              <a:spcAft>
                <a:spcPts val="0"/>
              </a:spcAft>
              <a:buClr>
                <a:schemeClr val="lt1"/>
              </a:buClr>
              <a:buSzPts val="6000"/>
              <a:buFont typeface="Calibri"/>
              <a:buNone/>
            </a:pPr>
            <a:endParaRPr sz="3300" b="1" dirty="0">
              <a:solidFill>
                <a:srgbClr val="A8EBCA"/>
              </a:solidFill>
            </a:endParaRPr>
          </a:p>
          <a:p>
            <a:pPr marL="0" lvl="0" indent="0" algn="ctr" rtl="0">
              <a:lnSpc>
                <a:spcPct val="90000"/>
              </a:lnSpc>
              <a:spcBef>
                <a:spcPts val="0"/>
              </a:spcBef>
              <a:spcAft>
                <a:spcPts val="0"/>
              </a:spcAft>
              <a:buClr>
                <a:schemeClr val="lt1"/>
              </a:buClr>
              <a:buSzPts val="6000"/>
              <a:buFont typeface="Calibri"/>
              <a:buNone/>
            </a:pPr>
            <a:r>
              <a:rPr lang="en-US" sz="4400" b="1" dirty="0">
                <a:solidFill>
                  <a:srgbClr val="FFFFFF"/>
                </a:solidFill>
              </a:rPr>
              <a:t>Porter McConnell</a:t>
            </a:r>
            <a:endParaRPr sz="4400" b="1" dirty="0">
              <a:solidFill>
                <a:srgbClr val="FFFFFF"/>
              </a:solidFill>
            </a:endParaRPr>
          </a:p>
        </p:txBody>
      </p:sp>
      <p:pic>
        <p:nvPicPr>
          <p:cNvPr id="30" name="Google Shape;30;p7"/>
          <p:cNvPicPr preferRelativeResize="0"/>
          <p:nvPr/>
        </p:nvPicPr>
        <p:blipFill rotWithShape="1">
          <a:blip r:embed="rId3">
            <a:alphaModFix/>
          </a:blip>
          <a:srcRect t="10286" b="10587"/>
          <a:stretch/>
        </p:blipFill>
        <p:spPr>
          <a:xfrm>
            <a:off x="8190325" y="5272637"/>
            <a:ext cx="1749025" cy="1383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A8EBCA"/>
                </a:solidFill>
              </a:rPr>
              <a:t>What Take on Wall Street is fighting for</a:t>
            </a:r>
            <a:endParaRPr>
              <a:solidFill>
                <a:srgbClr val="A8EBCA"/>
              </a:solidFill>
            </a:endParaRPr>
          </a:p>
        </p:txBody>
      </p:sp>
      <p:sp>
        <p:nvSpPr>
          <p:cNvPr id="36" name="Google Shape;36;p8"/>
          <p:cNvSpPr txBox="1">
            <a:spLocks noGrp="1"/>
          </p:cNvSpPr>
          <p:nvPr>
            <p:ph type="body" idx="1"/>
          </p:nvPr>
        </p:nvSpPr>
        <p:spPr>
          <a:xfrm>
            <a:off x="1178050" y="1825625"/>
            <a:ext cx="10175700" cy="4351200"/>
          </a:xfrm>
          <a:prstGeom prst="rect">
            <a:avLst/>
          </a:prstGeom>
        </p:spPr>
        <p:txBody>
          <a:bodyPr spcFirstLastPara="1" wrap="square" lIns="91425" tIns="45700" rIns="91425" bIns="45700" anchor="t" anchorCtr="0">
            <a:normAutofit/>
          </a:bodyPr>
          <a:lstStyle/>
          <a:p>
            <a:pPr marL="457200" lvl="0" indent="-381000" algn="l" rtl="0">
              <a:spcBef>
                <a:spcPts val="1000"/>
              </a:spcBef>
              <a:spcAft>
                <a:spcPts val="0"/>
              </a:spcAft>
              <a:buClr>
                <a:schemeClr val="lt1"/>
              </a:buClr>
              <a:buSzPts val="2400"/>
              <a:buAutoNum type="arabicPeriod"/>
            </a:pPr>
            <a:r>
              <a:rPr lang="en-US" sz="3400">
                <a:solidFill>
                  <a:schemeClr val="lt1"/>
                </a:solidFill>
              </a:rPr>
              <a:t>Unrig the Rules</a:t>
            </a:r>
            <a:endParaRPr sz="3400">
              <a:solidFill>
                <a:schemeClr val="lt1"/>
              </a:solidFill>
            </a:endParaRPr>
          </a:p>
          <a:p>
            <a:pPr marL="457200" lvl="0" indent="-381000" algn="l" rtl="0">
              <a:spcBef>
                <a:spcPts val="0"/>
              </a:spcBef>
              <a:spcAft>
                <a:spcPts val="0"/>
              </a:spcAft>
              <a:buClr>
                <a:schemeClr val="lt1"/>
              </a:buClr>
              <a:buSzPts val="2400"/>
              <a:buAutoNum type="arabicPeriod"/>
            </a:pPr>
            <a:r>
              <a:rPr lang="en-US" sz="3400">
                <a:solidFill>
                  <a:schemeClr val="lt1"/>
                </a:solidFill>
              </a:rPr>
              <a:t>Fair Banking for All</a:t>
            </a:r>
            <a:endParaRPr sz="3400">
              <a:solidFill>
                <a:schemeClr val="lt1"/>
              </a:solidFill>
            </a:endParaRPr>
          </a:p>
          <a:p>
            <a:pPr marL="457200" lvl="0" indent="-381000" algn="l" rtl="0">
              <a:spcBef>
                <a:spcPts val="0"/>
              </a:spcBef>
              <a:spcAft>
                <a:spcPts val="0"/>
              </a:spcAft>
              <a:buClr>
                <a:schemeClr val="lt1"/>
              </a:buClr>
              <a:buSzPts val="2400"/>
              <a:buAutoNum type="arabicPeriod"/>
            </a:pPr>
            <a:r>
              <a:rPr lang="en-US" sz="3400">
                <a:solidFill>
                  <a:schemeClr val="lt1"/>
                </a:solidFill>
              </a:rPr>
              <a:t>Wall Street serves People, People don’t serve Wall Street</a:t>
            </a:r>
            <a:endParaRPr sz="3400">
              <a:solidFill>
                <a:schemeClr val="lt1"/>
              </a:solidFill>
            </a:endParaRPr>
          </a:p>
          <a:p>
            <a:pPr marL="457200" lvl="0" indent="-381000" algn="l" rtl="0">
              <a:spcBef>
                <a:spcPts val="0"/>
              </a:spcBef>
              <a:spcAft>
                <a:spcPts val="0"/>
              </a:spcAft>
              <a:buClr>
                <a:schemeClr val="lt1"/>
              </a:buClr>
              <a:buSzPts val="2400"/>
              <a:buAutoNum type="arabicPeriod"/>
            </a:pPr>
            <a:r>
              <a:rPr lang="en-US" sz="3400">
                <a:solidFill>
                  <a:schemeClr val="lt1"/>
                </a:solidFill>
              </a:rPr>
              <a:t>Investing, not Betting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294525" y="365125"/>
            <a:ext cx="116685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Fair Banking for All = “Public Options” for Banking</a:t>
            </a:r>
            <a:endParaRPr/>
          </a:p>
        </p:txBody>
      </p:sp>
      <p:sp>
        <p:nvSpPr>
          <p:cNvPr id="42" name="Google Shape;42;p9"/>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914400" lvl="0" indent="-368300" algn="l" rtl="0">
              <a:lnSpc>
                <a:spcPct val="115000"/>
              </a:lnSpc>
              <a:spcBef>
                <a:spcPts val="1000"/>
              </a:spcBef>
              <a:spcAft>
                <a:spcPts val="0"/>
              </a:spcAft>
              <a:buClr>
                <a:srgbClr val="FFFFFF"/>
              </a:buClr>
              <a:buSzPts val="2200"/>
              <a:buChar char="❏"/>
            </a:pPr>
            <a:r>
              <a:rPr lang="en-US" sz="2200" b="1">
                <a:solidFill>
                  <a:srgbClr val="A8EBCA"/>
                </a:solidFill>
                <a:latin typeface="Arial"/>
                <a:ea typeface="Arial"/>
                <a:cs typeface="Arial"/>
                <a:sym typeface="Arial"/>
              </a:rPr>
              <a:t>Postal banking</a:t>
            </a:r>
            <a:r>
              <a:rPr lang="en-US" sz="2200" b="1">
                <a:solidFill>
                  <a:srgbClr val="FFFFFF"/>
                </a:solidFill>
                <a:latin typeface="Arial"/>
                <a:ea typeface="Arial"/>
                <a:cs typeface="Arial"/>
                <a:sym typeface="Arial"/>
              </a:rPr>
              <a:t> </a:t>
            </a:r>
            <a:r>
              <a:rPr lang="en-US" sz="2200">
                <a:solidFill>
                  <a:srgbClr val="FFFFFF"/>
                </a:solidFill>
                <a:latin typeface="Arial"/>
                <a:ea typeface="Arial"/>
                <a:cs typeface="Arial"/>
                <a:sym typeface="Arial"/>
              </a:rPr>
              <a:t>is a public option for people: 32 million families (1 in 4) are unbanked or underbanked </a:t>
            </a:r>
            <a:endParaRPr sz="2200">
              <a:solidFill>
                <a:srgbClr val="FFFFFF"/>
              </a:solidFill>
              <a:latin typeface="Arial"/>
              <a:ea typeface="Arial"/>
              <a:cs typeface="Arial"/>
              <a:sym typeface="Arial"/>
            </a:endParaRPr>
          </a:p>
          <a:p>
            <a:pPr marL="914400" lvl="0" indent="-368300" algn="l" rtl="0">
              <a:lnSpc>
                <a:spcPct val="115000"/>
              </a:lnSpc>
              <a:spcBef>
                <a:spcPts val="1000"/>
              </a:spcBef>
              <a:spcAft>
                <a:spcPts val="0"/>
              </a:spcAft>
              <a:buClr>
                <a:srgbClr val="FFFFFF"/>
              </a:buClr>
              <a:buSzPts val="2200"/>
              <a:buChar char="❏"/>
            </a:pPr>
            <a:r>
              <a:rPr lang="en-US" sz="2200" b="1">
                <a:solidFill>
                  <a:srgbClr val="A8EBCA"/>
                </a:solidFill>
                <a:latin typeface="Arial"/>
                <a:ea typeface="Arial"/>
                <a:cs typeface="Arial"/>
                <a:sym typeface="Arial"/>
              </a:rPr>
              <a:t>Public banks</a:t>
            </a:r>
            <a:r>
              <a:rPr lang="en-US" sz="2200">
                <a:solidFill>
                  <a:srgbClr val="A8EBCA"/>
                </a:solidFill>
                <a:latin typeface="Arial"/>
                <a:ea typeface="Arial"/>
                <a:cs typeface="Arial"/>
                <a:sym typeface="Arial"/>
              </a:rPr>
              <a:t> </a:t>
            </a:r>
            <a:r>
              <a:rPr lang="en-US" sz="2200">
                <a:solidFill>
                  <a:srgbClr val="FFFFFF"/>
                </a:solidFill>
                <a:latin typeface="Arial"/>
                <a:ea typeface="Arial"/>
                <a:cs typeface="Arial"/>
                <a:sym typeface="Arial"/>
              </a:rPr>
              <a:t>are a public option for communities: communities and small businesses can’t access the same credit that wealthy corporations can </a:t>
            </a:r>
            <a:endParaRPr sz="2200">
              <a:solidFill>
                <a:srgbClr val="FFFFFF"/>
              </a:solidFill>
              <a:latin typeface="Arial"/>
              <a:ea typeface="Arial"/>
              <a:cs typeface="Arial"/>
              <a:sym typeface="Arial"/>
            </a:endParaRPr>
          </a:p>
          <a:p>
            <a:pPr marL="914400" lvl="0" indent="-368300" algn="l" rtl="0">
              <a:lnSpc>
                <a:spcPct val="115000"/>
              </a:lnSpc>
              <a:spcBef>
                <a:spcPts val="1000"/>
              </a:spcBef>
              <a:spcAft>
                <a:spcPts val="0"/>
              </a:spcAft>
              <a:buClr>
                <a:srgbClr val="FFFFFF"/>
              </a:buClr>
              <a:buSzPts val="2200"/>
              <a:buChar char="❏"/>
            </a:pPr>
            <a:r>
              <a:rPr lang="en-US" sz="2200" b="1">
                <a:solidFill>
                  <a:srgbClr val="A8EBCA"/>
                </a:solidFill>
                <a:latin typeface="Arial"/>
                <a:ea typeface="Arial"/>
                <a:cs typeface="Arial"/>
                <a:sym typeface="Arial"/>
              </a:rPr>
              <a:t>A public investment bank</a:t>
            </a:r>
            <a:r>
              <a:rPr lang="en-US" sz="2200" b="1">
                <a:solidFill>
                  <a:srgbClr val="FFFFFF"/>
                </a:solidFill>
                <a:latin typeface="Arial"/>
                <a:ea typeface="Arial"/>
                <a:cs typeface="Arial"/>
                <a:sym typeface="Arial"/>
              </a:rPr>
              <a:t> </a:t>
            </a:r>
            <a:r>
              <a:rPr lang="en-US" sz="2200">
                <a:solidFill>
                  <a:srgbClr val="FFFFFF"/>
                </a:solidFill>
                <a:latin typeface="Arial"/>
                <a:ea typeface="Arial"/>
                <a:cs typeface="Arial"/>
                <a:sym typeface="Arial"/>
              </a:rPr>
              <a:t>is a public option for investing in the nation’s future: we need to invest in public goods like infrastructure and responding to climate change </a:t>
            </a:r>
            <a:endParaRPr sz="2200">
              <a:solidFill>
                <a:srgbClr val="FFFFFF"/>
              </a:solidFill>
              <a:latin typeface="Arial"/>
              <a:ea typeface="Arial"/>
              <a:cs typeface="Arial"/>
              <a:sym typeface="Arial"/>
            </a:endParaRPr>
          </a:p>
          <a:p>
            <a:pPr marL="0" lvl="0" indent="0" algn="l" rtl="0">
              <a:lnSpc>
                <a:spcPct val="115000"/>
              </a:lnSpc>
              <a:spcBef>
                <a:spcPts val="0"/>
              </a:spcBef>
              <a:spcAft>
                <a:spcPts val="0"/>
              </a:spcAft>
              <a:buNone/>
            </a:pPr>
            <a:endParaRPr sz="3400" b="1">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Save the Post Office Coalition</a:t>
            </a:r>
            <a:endParaRPr/>
          </a:p>
        </p:txBody>
      </p:sp>
      <p:pic>
        <p:nvPicPr>
          <p:cNvPr id="48" name="Google Shape;48;p10"/>
          <p:cNvPicPr preferRelativeResize="0"/>
          <p:nvPr/>
        </p:nvPicPr>
        <p:blipFill rotWithShape="1">
          <a:blip r:embed="rId3">
            <a:alphaModFix/>
          </a:blip>
          <a:srcRect l="1146" t="3984"/>
          <a:stretch/>
        </p:blipFill>
        <p:spPr>
          <a:xfrm>
            <a:off x="618950" y="1690827"/>
            <a:ext cx="6101600" cy="4302948"/>
          </a:xfrm>
          <a:prstGeom prst="rect">
            <a:avLst/>
          </a:prstGeom>
          <a:noFill/>
          <a:ln>
            <a:noFill/>
          </a:ln>
        </p:spPr>
      </p:pic>
      <p:pic>
        <p:nvPicPr>
          <p:cNvPr id="49" name="Google Shape;49;p10"/>
          <p:cNvPicPr preferRelativeResize="0"/>
          <p:nvPr/>
        </p:nvPicPr>
        <p:blipFill rotWithShape="1">
          <a:blip r:embed="rId4">
            <a:alphaModFix/>
          </a:blip>
          <a:srcRect l="22506" t="39353" r="15883"/>
          <a:stretch/>
        </p:blipFill>
        <p:spPr>
          <a:xfrm>
            <a:off x="7222650" y="2215875"/>
            <a:ext cx="4052530" cy="2664672"/>
          </a:xfrm>
          <a:prstGeom prst="rect">
            <a:avLst/>
          </a:prstGeom>
          <a:noFill/>
          <a:ln>
            <a:noFill/>
          </a:ln>
        </p:spPr>
      </p:pic>
      <p:pic>
        <p:nvPicPr>
          <p:cNvPr id="50" name="Google Shape;50;p10"/>
          <p:cNvPicPr preferRelativeResize="0"/>
          <p:nvPr/>
        </p:nvPicPr>
        <p:blipFill rotWithShape="1">
          <a:blip r:embed="rId5">
            <a:alphaModFix/>
          </a:blip>
          <a:srcRect t="10286" b="10587"/>
          <a:stretch/>
        </p:blipFill>
        <p:spPr>
          <a:xfrm>
            <a:off x="8162275" y="5230562"/>
            <a:ext cx="1749025" cy="1383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A8EBCA"/>
                </a:solidFill>
              </a:rPr>
              <a:t>Our First 100 Days Asks</a:t>
            </a:r>
            <a:endParaRPr b="1">
              <a:solidFill>
                <a:srgbClr val="A8EBCA"/>
              </a:solidFill>
            </a:endParaRPr>
          </a:p>
        </p:txBody>
      </p:sp>
      <p:sp>
        <p:nvSpPr>
          <p:cNvPr id="56" name="Google Shape;56;p11"/>
          <p:cNvSpPr txBox="1">
            <a:spLocks noGrp="1"/>
          </p:cNvSpPr>
          <p:nvPr>
            <p:ph type="body" idx="1"/>
          </p:nvPr>
        </p:nvSpPr>
        <p:spPr>
          <a:xfrm>
            <a:off x="1178050" y="1825625"/>
            <a:ext cx="10175700" cy="4351200"/>
          </a:xfrm>
          <a:prstGeom prst="rect">
            <a:avLst/>
          </a:prstGeom>
        </p:spPr>
        <p:txBody>
          <a:bodyPr spcFirstLastPara="1" wrap="square" lIns="91425" tIns="45700" rIns="91425" bIns="45700" anchor="t" anchorCtr="0">
            <a:normAutofit/>
          </a:bodyPr>
          <a:lstStyle/>
          <a:p>
            <a:pPr marL="457200" lvl="0" indent="-444500" algn="l" rtl="0">
              <a:spcBef>
                <a:spcPts val="1000"/>
              </a:spcBef>
              <a:spcAft>
                <a:spcPts val="0"/>
              </a:spcAft>
              <a:buClr>
                <a:srgbClr val="FFFFFF"/>
              </a:buClr>
              <a:buSzPts val="3400"/>
              <a:buAutoNum type="arabicPeriod"/>
            </a:pPr>
            <a:r>
              <a:rPr lang="en-US" sz="3400">
                <a:solidFill>
                  <a:srgbClr val="FFFFFF"/>
                </a:solidFill>
                <a:latin typeface="Arial"/>
                <a:ea typeface="Arial"/>
                <a:cs typeface="Arial"/>
                <a:sym typeface="Arial"/>
              </a:rPr>
              <a:t>Fill Vacant Board of Governors Seats Immediately</a:t>
            </a:r>
            <a:endParaRPr sz="3400">
              <a:solidFill>
                <a:srgbClr val="FFFFFF"/>
              </a:solidFill>
              <a:latin typeface="Arial"/>
              <a:ea typeface="Arial"/>
              <a:cs typeface="Arial"/>
              <a:sym typeface="Arial"/>
            </a:endParaRPr>
          </a:p>
          <a:p>
            <a:pPr marL="457200" lvl="0" indent="-444500" algn="l" rtl="0">
              <a:spcBef>
                <a:spcPts val="0"/>
              </a:spcBef>
              <a:spcAft>
                <a:spcPts val="0"/>
              </a:spcAft>
              <a:buClr>
                <a:srgbClr val="FFFFFF"/>
              </a:buClr>
              <a:buSzPts val="3400"/>
              <a:buAutoNum type="arabicPeriod"/>
            </a:pPr>
            <a:r>
              <a:rPr lang="en-US" sz="3400">
                <a:solidFill>
                  <a:srgbClr val="FFFFFF"/>
                </a:solidFill>
                <a:latin typeface="Arial"/>
                <a:ea typeface="Arial"/>
                <a:cs typeface="Arial"/>
                <a:sym typeface="Arial"/>
              </a:rPr>
              <a:t>Emergency Relief Legislation</a:t>
            </a:r>
            <a:endParaRPr sz="3400">
              <a:solidFill>
                <a:srgbClr val="FFFFFF"/>
              </a:solidFill>
              <a:latin typeface="Arial"/>
              <a:ea typeface="Arial"/>
              <a:cs typeface="Arial"/>
              <a:sym typeface="Arial"/>
            </a:endParaRPr>
          </a:p>
          <a:p>
            <a:pPr marL="457200" lvl="0" indent="-444500" algn="l" rtl="0">
              <a:spcBef>
                <a:spcPts val="0"/>
              </a:spcBef>
              <a:spcAft>
                <a:spcPts val="0"/>
              </a:spcAft>
              <a:buClr>
                <a:srgbClr val="FFFFFF"/>
              </a:buClr>
              <a:buSzPts val="3400"/>
              <a:buAutoNum type="arabicPeriod"/>
            </a:pPr>
            <a:r>
              <a:rPr lang="en-US" sz="3400">
                <a:solidFill>
                  <a:srgbClr val="FFFFFF"/>
                </a:solidFill>
                <a:latin typeface="Arial"/>
                <a:ea typeface="Arial"/>
                <a:cs typeface="Arial"/>
                <a:sym typeface="Arial"/>
              </a:rPr>
              <a:t>Speech from President Biden</a:t>
            </a:r>
            <a:endParaRPr sz="3400">
              <a:solidFill>
                <a:srgbClr val="FFFFFF"/>
              </a:solidFill>
              <a:latin typeface="Arial"/>
              <a:ea typeface="Arial"/>
              <a:cs typeface="Arial"/>
              <a:sym typeface="Arial"/>
            </a:endParaRPr>
          </a:p>
          <a:p>
            <a:pPr marL="457200" marR="2462" lvl="0" indent="-444500" algn="l" rtl="0">
              <a:lnSpc>
                <a:spcPct val="130637"/>
              </a:lnSpc>
              <a:spcBef>
                <a:spcPts val="0"/>
              </a:spcBef>
              <a:spcAft>
                <a:spcPts val="0"/>
              </a:spcAft>
              <a:buClr>
                <a:srgbClr val="FFFFFF"/>
              </a:buClr>
              <a:buSzPts val="3400"/>
              <a:buAutoNum type="arabicPeriod"/>
            </a:pPr>
            <a:r>
              <a:rPr lang="en-US" sz="3400">
                <a:solidFill>
                  <a:srgbClr val="FFFFFF"/>
                </a:solidFill>
                <a:latin typeface="Arial"/>
                <a:ea typeface="Arial"/>
                <a:cs typeface="Arial"/>
                <a:sym typeface="Arial"/>
              </a:rPr>
              <a:t>Name a Postal Czar</a:t>
            </a:r>
            <a:endParaRPr sz="3400">
              <a:solidFill>
                <a:srgbClr val="FFFFFF"/>
              </a:solidFill>
              <a:latin typeface="Arial"/>
              <a:ea typeface="Arial"/>
              <a:cs typeface="Arial"/>
              <a:sym typeface="Arial"/>
            </a:endParaRPr>
          </a:p>
        </p:txBody>
      </p:sp>
      <p:pic>
        <p:nvPicPr>
          <p:cNvPr id="57" name="Google Shape;57;p11"/>
          <p:cNvPicPr preferRelativeResize="0"/>
          <p:nvPr/>
        </p:nvPicPr>
        <p:blipFill rotWithShape="1">
          <a:blip r:embed="rId3">
            <a:alphaModFix/>
          </a:blip>
          <a:srcRect t="10286" b="10587"/>
          <a:stretch/>
        </p:blipFill>
        <p:spPr>
          <a:xfrm>
            <a:off x="8358625" y="5295148"/>
            <a:ext cx="1531950" cy="1212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5000" b="1">
                <a:solidFill>
                  <a:srgbClr val="A8EBCA"/>
                </a:solidFill>
              </a:rPr>
              <a:t>Where we’re going next</a:t>
            </a:r>
            <a:endParaRPr sz="5000" b="1">
              <a:solidFill>
                <a:srgbClr val="A8EBCA"/>
              </a:solidFill>
            </a:endParaRPr>
          </a:p>
        </p:txBody>
      </p:sp>
      <p:sp>
        <p:nvSpPr>
          <p:cNvPr id="63" name="Google Shape;63;p12"/>
          <p:cNvSpPr txBox="1">
            <a:spLocks noGrp="1"/>
          </p:cNvSpPr>
          <p:nvPr>
            <p:ph type="body" idx="1"/>
          </p:nvPr>
        </p:nvSpPr>
        <p:spPr>
          <a:xfrm>
            <a:off x="1262200" y="1825625"/>
            <a:ext cx="10091700" cy="4351200"/>
          </a:xfrm>
          <a:prstGeom prst="rect">
            <a:avLst/>
          </a:prstGeom>
        </p:spPr>
        <p:txBody>
          <a:bodyPr spcFirstLastPara="1" wrap="square" lIns="91425" tIns="45700" rIns="91425" bIns="45700" anchor="t" anchorCtr="0">
            <a:normAutofit/>
          </a:bodyPr>
          <a:lstStyle/>
          <a:p>
            <a:pPr marL="457200" lvl="0" indent="-444500" algn="l" rtl="0">
              <a:lnSpc>
                <a:spcPct val="115000"/>
              </a:lnSpc>
              <a:spcBef>
                <a:spcPts val="1000"/>
              </a:spcBef>
              <a:spcAft>
                <a:spcPts val="0"/>
              </a:spcAft>
              <a:buClr>
                <a:srgbClr val="FFFFFF"/>
              </a:buClr>
              <a:buSzPts val="3400"/>
              <a:buChar char="❏"/>
            </a:pPr>
            <a:r>
              <a:rPr lang="en-US" sz="3400">
                <a:solidFill>
                  <a:srgbClr val="FFFFFF"/>
                </a:solidFill>
                <a:latin typeface="Arial"/>
                <a:ea typeface="Arial"/>
                <a:cs typeface="Arial"/>
                <a:sym typeface="Arial"/>
              </a:rPr>
              <a:t>Better board of governors</a:t>
            </a:r>
            <a:endParaRPr sz="3400">
              <a:solidFill>
                <a:srgbClr val="FFFFFF"/>
              </a:solidFill>
              <a:latin typeface="Arial"/>
              <a:ea typeface="Arial"/>
              <a:cs typeface="Arial"/>
              <a:sym typeface="Arial"/>
            </a:endParaRPr>
          </a:p>
          <a:p>
            <a:pPr marL="457200" lvl="0" indent="-444500" algn="l" rtl="0">
              <a:lnSpc>
                <a:spcPct val="115000"/>
              </a:lnSpc>
              <a:spcBef>
                <a:spcPts val="0"/>
              </a:spcBef>
              <a:spcAft>
                <a:spcPts val="0"/>
              </a:spcAft>
              <a:buClr>
                <a:srgbClr val="FFFFFF"/>
              </a:buClr>
              <a:buSzPts val="3400"/>
              <a:buChar char="❏"/>
            </a:pPr>
            <a:r>
              <a:rPr lang="en-US" sz="3400">
                <a:solidFill>
                  <a:srgbClr val="FFFFFF"/>
                </a:solidFill>
                <a:latin typeface="Arial"/>
                <a:ea typeface="Arial"/>
                <a:cs typeface="Arial"/>
                <a:sym typeface="Arial"/>
              </a:rPr>
              <a:t>Raise Congress’s level of ambition</a:t>
            </a:r>
            <a:endParaRPr sz="3400">
              <a:solidFill>
                <a:srgbClr val="FFFFFF"/>
              </a:solidFill>
              <a:latin typeface="Arial"/>
              <a:ea typeface="Arial"/>
              <a:cs typeface="Arial"/>
              <a:sym typeface="Arial"/>
            </a:endParaRPr>
          </a:p>
          <a:p>
            <a:pPr marL="457200" lvl="0" indent="-444500" algn="l" rtl="0">
              <a:lnSpc>
                <a:spcPct val="115000"/>
              </a:lnSpc>
              <a:spcBef>
                <a:spcPts val="0"/>
              </a:spcBef>
              <a:spcAft>
                <a:spcPts val="0"/>
              </a:spcAft>
              <a:buClr>
                <a:srgbClr val="FFFFFF"/>
              </a:buClr>
              <a:buSzPts val="3400"/>
              <a:buChar char="❏"/>
            </a:pPr>
            <a:r>
              <a:rPr lang="en-US" sz="3400">
                <a:solidFill>
                  <a:srgbClr val="FFFFFF"/>
                </a:solidFill>
                <a:latin typeface="Arial"/>
                <a:ea typeface="Arial"/>
                <a:cs typeface="Arial"/>
                <a:sym typeface="Arial"/>
              </a:rPr>
              <a:t>Take postal banking mainstream </a:t>
            </a:r>
            <a:endParaRPr sz="3400">
              <a:solidFill>
                <a:srgbClr val="FFFFFF"/>
              </a:solidFill>
              <a:latin typeface="Arial"/>
              <a:ea typeface="Arial"/>
              <a:cs typeface="Arial"/>
              <a:sym typeface="Arial"/>
            </a:endParaRPr>
          </a:p>
          <a:p>
            <a:pPr marL="457200" lvl="0" indent="-444500" algn="l" rtl="0">
              <a:lnSpc>
                <a:spcPct val="115000"/>
              </a:lnSpc>
              <a:spcBef>
                <a:spcPts val="0"/>
              </a:spcBef>
              <a:spcAft>
                <a:spcPts val="0"/>
              </a:spcAft>
              <a:buClr>
                <a:srgbClr val="FFFFFF"/>
              </a:buClr>
              <a:buSzPts val="3400"/>
              <a:buChar char="❏"/>
            </a:pPr>
            <a:r>
              <a:rPr lang="en-US" sz="3400">
                <a:solidFill>
                  <a:srgbClr val="FFFFFF"/>
                </a:solidFill>
                <a:latin typeface="Arial"/>
                <a:ea typeface="Arial"/>
                <a:cs typeface="Arial"/>
                <a:sym typeface="Arial"/>
              </a:rPr>
              <a:t>More media coverage!</a:t>
            </a:r>
            <a:endParaRPr sz="3400">
              <a:solidFill>
                <a:srgbClr val="FFFFFF"/>
              </a:solidFill>
              <a:latin typeface="Arial"/>
              <a:ea typeface="Arial"/>
              <a:cs typeface="Arial"/>
              <a:sym typeface="Arial"/>
            </a:endParaRPr>
          </a:p>
          <a:p>
            <a:pPr marL="457200" lvl="0" indent="0" algn="l" rtl="0">
              <a:spcBef>
                <a:spcPts val="1000"/>
              </a:spcBef>
              <a:spcAft>
                <a:spcPts val="0"/>
              </a:spcAft>
              <a:buNone/>
            </a:pPr>
            <a:endParaRPr sz="3400">
              <a:solidFill>
                <a:srgbClr val="FFFFFF"/>
              </a:solidFill>
            </a:endParaRPr>
          </a:p>
        </p:txBody>
      </p:sp>
      <p:pic>
        <p:nvPicPr>
          <p:cNvPr id="64" name="Google Shape;64;p12"/>
          <p:cNvPicPr preferRelativeResize="0"/>
          <p:nvPr/>
        </p:nvPicPr>
        <p:blipFill rotWithShape="1">
          <a:blip r:embed="rId3">
            <a:alphaModFix/>
          </a:blip>
          <a:srcRect t="10286" b="10587"/>
          <a:stretch/>
        </p:blipFill>
        <p:spPr>
          <a:xfrm>
            <a:off x="8204350" y="5272612"/>
            <a:ext cx="1749025" cy="1383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idx="4294967295"/>
          </p:nvPr>
        </p:nvSpPr>
        <p:spPr>
          <a:xfrm>
            <a:off x="768075" y="1388425"/>
            <a:ext cx="10515600" cy="1848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400" b="1">
                <a:solidFill>
                  <a:srgbClr val="A8EBCA"/>
                </a:solidFill>
              </a:rPr>
              <a:t>Stories, stories, </a:t>
            </a:r>
            <a:endParaRPr sz="5400" b="1">
              <a:solidFill>
                <a:srgbClr val="A8EBCA"/>
              </a:solidFill>
            </a:endParaRPr>
          </a:p>
          <a:p>
            <a:pPr marL="0" lvl="0" indent="0" algn="ctr" rtl="0">
              <a:spcBef>
                <a:spcPts val="0"/>
              </a:spcBef>
              <a:spcAft>
                <a:spcPts val="0"/>
              </a:spcAft>
              <a:buNone/>
            </a:pPr>
            <a:r>
              <a:rPr lang="en-US" sz="5400" b="1">
                <a:solidFill>
                  <a:srgbClr val="A8EBCA"/>
                </a:solidFill>
              </a:rPr>
              <a:t>and more stories!</a:t>
            </a:r>
            <a:endParaRPr sz="5400" b="1">
              <a:solidFill>
                <a:srgbClr val="A8EBCA"/>
              </a:solidFill>
            </a:endParaRPr>
          </a:p>
        </p:txBody>
      </p:sp>
      <p:sp>
        <p:nvSpPr>
          <p:cNvPr id="70" name="Google Shape;70;p13"/>
          <p:cNvSpPr txBox="1"/>
          <p:nvPr/>
        </p:nvSpPr>
        <p:spPr>
          <a:xfrm>
            <a:off x="1299600" y="3671100"/>
            <a:ext cx="95928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400">
                <a:solidFill>
                  <a:srgbClr val="FFFFFF"/>
                </a:solidFill>
                <a:latin typeface="Calibri"/>
                <a:ea typeface="Calibri"/>
                <a:cs typeface="Calibri"/>
                <a:sym typeface="Calibri"/>
              </a:rPr>
              <a:t>Fill out &amp; share this survey:  bit.ly/3bWY6fP</a:t>
            </a:r>
            <a:endParaRPr sz="3400">
              <a:solidFill>
                <a:srgbClr val="FFFFFF"/>
              </a:solidFill>
              <a:latin typeface="Calibri"/>
              <a:ea typeface="Calibri"/>
              <a:cs typeface="Calibri"/>
              <a:sym typeface="Calibri"/>
            </a:endParaRPr>
          </a:p>
        </p:txBody>
      </p:sp>
      <p:pic>
        <p:nvPicPr>
          <p:cNvPr id="71" name="Google Shape;71;p13"/>
          <p:cNvPicPr preferRelativeResize="0"/>
          <p:nvPr/>
        </p:nvPicPr>
        <p:blipFill rotWithShape="1">
          <a:blip r:embed="rId3">
            <a:alphaModFix/>
          </a:blip>
          <a:srcRect t="10286" b="10587"/>
          <a:stretch/>
        </p:blipFill>
        <p:spPr>
          <a:xfrm>
            <a:off x="8176300" y="5258587"/>
            <a:ext cx="1749025" cy="13839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1836</Words>
  <Application>Microsoft Office PowerPoint</Application>
  <PresentationFormat>Widescreen</PresentationFormat>
  <Paragraphs>102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Nunito</vt:lpstr>
      <vt:lpstr>Arial</vt:lpstr>
      <vt:lpstr>Office Theme</vt:lpstr>
      <vt:lpstr>How we bring back postal banking together, and why now is the moment  Porter McConnell</vt:lpstr>
      <vt:lpstr>What Take on Wall Street is fighting for</vt:lpstr>
      <vt:lpstr>Fair Banking for All = “Public Options” for Banking</vt:lpstr>
      <vt:lpstr>Save the Post Office Coalition</vt:lpstr>
      <vt:lpstr>Our First 100 Days Asks</vt:lpstr>
      <vt:lpstr>Where we’re going next</vt:lpstr>
      <vt:lpstr>Stories, stories,  and more stories!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bring back postal banking together, and why now is the moment  Porter McConnell</dc:title>
  <dc:creator>Porter</dc:creator>
  <cp:lastModifiedBy>Microsoft account</cp:lastModifiedBy>
  <cp:revision>3</cp:revision>
  <dcterms:modified xsi:type="dcterms:W3CDTF">2021-03-18T14:25:12Z</dcterms:modified>
</cp:coreProperties>
</file>